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5" r:id="rId1"/>
  </p:sldMasterIdLst>
  <p:sldIdLst>
    <p:sldId id="256" r:id="rId2"/>
    <p:sldId id="257" r:id="rId3"/>
    <p:sldId id="258" r:id="rId4"/>
    <p:sldId id="261" r:id="rId5"/>
    <p:sldId id="284" r:id="rId6"/>
    <p:sldId id="285" r:id="rId7"/>
    <p:sldId id="286" r:id="rId8"/>
    <p:sldId id="259" r:id="rId9"/>
    <p:sldId id="260" r:id="rId10"/>
    <p:sldId id="287" r:id="rId11"/>
    <p:sldId id="262" r:id="rId12"/>
    <p:sldId id="272" r:id="rId13"/>
    <p:sldId id="273" r:id="rId14"/>
    <p:sldId id="263" r:id="rId15"/>
    <p:sldId id="283" r:id="rId16"/>
    <p:sldId id="264" r:id="rId17"/>
    <p:sldId id="281" r:id="rId18"/>
    <p:sldId id="282" r:id="rId19"/>
    <p:sldId id="276" r:id="rId20"/>
    <p:sldId id="265" r:id="rId21"/>
    <p:sldId id="266" r:id="rId22"/>
    <p:sldId id="267" r:id="rId23"/>
    <p:sldId id="277" r:id="rId24"/>
    <p:sldId id="278" r:id="rId25"/>
    <p:sldId id="279" r:id="rId26"/>
    <p:sldId id="280" r:id="rId27"/>
    <p:sldId id="275" r:id="rId28"/>
    <p:sldId id="269" r:id="rId29"/>
    <p:sldId id="268" r:id="rId30"/>
    <p:sldId id="27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uinuel Ndip-Agbor" initials="QN" lastIdx="1" clrIdx="0">
    <p:extLst>
      <p:ext uri="{19B8F6BF-5375-455C-9EA6-DF929625EA0E}">
        <p15:presenceInfo xmlns:p15="http://schemas.microsoft.com/office/powerpoint/2012/main" userId="4810bea4a68e19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2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1/11/2024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655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9636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2096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8149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8414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3626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5005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8271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434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099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1989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6783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5740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2216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3007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340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8671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1/11/2024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134184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hyperlink" Target="https://itsourcecode.com/free-projects/database-design-projects/telemedicine-online-platform-database-design/#google_vignette"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8286E-12DB-7E8B-64F3-52F991AA2199}"/>
              </a:ext>
            </a:extLst>
          </p:cNvPr>
          <p:cNvSpPr>
            <a:spLocks noGrp="1"/>
          </p:cNvSpPr>
          <p:nvPr>
            <p:ph type="ctrTitle"/>
          </p:nvPr>
        </p:nvSpPr>
        <p:spPr/>
        <p:txBody>
          <a:bodyPr>
            <a:noAutofit/>
          </a:bodyPr>
          <a:lstStyle/>
          <a:p>
            <a:r>
              <a:rPr lang="en-US" sz="11500" dirty="0">
                <a:solidFill>
                  <a:schemeClr val="accent1">
                    <a:lumMod val="75000"/>
                  </a:schemeClr>
                </a:solidFill>
              </a:rPr>
              <a:t>MEDIK</a:t>
            </a:r>
            <a:endParaRPr lang="en-CM" sz="11500" dirty="0">
              <a:solidFill>
                <a:schemeClr val="accent1">
                  <a:lumMod val="75000"/>
                </a:schemeClr>
              </a:solidFill>
            </a:endParaRPr>
          </a:p>
        </p:txBody>
      </p:sp>
      <p:sp>
        <p:nvSpPr>
          <p:cNvPr id="3" name="Subtitle 2">
            <a:extLst>
              <a:ext uri="{FF2B5EF4-FFF2-40B4-BE49-F238E27FC236}">
                <a16:creationId xmlns:a16="http://schemas.microsoft.com/office/drawing/2014/main" id="{2E8F8FD3-A441-4645-817D-4D857903B72C}"/>
              </a:ext>
            </a:extLst>
          </p:cNvPr>
          <p:cNvSpPr>
            <a:spLocks noGrp="1"/>
          </p:cNvSpPr>
          <p:nvPr>
            <p:ph type="subTitle" idx="1"/>
          </p:nvPr>
        </p:nvSpPr>
        <p:spPr>
          <a:xfrm>
            <a:off x="1385774" y="3925123"/>
            <a:ext cx="8825658" cy="1694441"/>
          </a:xfrm>
        </p:spPr>
        <p:txBody>
          <a:bodyPr>
            <a:normAutofit fontScale="25000" lnSpcReduction="20000"/>
          </a:bodyPr>
          <a:lstStyle/>
          <a:p>
            <a:r>
              <a:rPr lang="en-US" sz="6400" b="1" kern="100" dirty="0">
                <a:effectLst/>
                <a:latin typeface="Calibri" panose="020F0502020204030204" pitchFamily="34" charset="0"/>
                <a:ea typeface="Calibri" panose="020F0502020204030204" pitchFamily="34" charset="0"/>
              </a:rPr>
              <a:t>           </a:t>
            </a:r>
            <a:r>
              <a:rPr lang="en-US" sz="7400" b="1" u="sng" kern="100" dirty="0">
                <a:effectLst/>
                <a:latin typeface="Calibri" panose="020F0502020204030204" pitchFamily="34" charset="0"/>
                <a:ea typeface="Calibri" panose="020F0502020204030204" pitchFamily="34" charset="0"/>
              </a:rPr>
              <a:t>REQUIREMENT, DESIGN AND TESTING FOR TELEMEDCINE APP</a:t>
            </a:r>
          </a:p>
          <a:p>
            <a:endParaRPr lang="en-US" sz="6400" b="1" kern="100" dirty="0">
              <a:effectLst/>
              <a:latin typeface="Calibri" panose="020F0502020204030204" pitchFamily="34" charset="0"/>
              <a:ea typeface="Calibri" panose="020F0502020204030204" pitchFamily="34" charset="0"/>
            </a:endParaRPr>
          </a:p>
          <a:p>
            <a:endParaRPr lang="en-US" sz="6400" b="1" kern="100" dirty="0">
              <a:effectLst/>
              <a:latin typeface="Calibri" panose="020F0502020204030204" pitchFamily="34" charset="0"/>
              <a:ea typeface="Calibri" panose="020F0502020204030204" pitchFamily="34" charset="0"/>
            </a:endParaRPr>
          </a:p>
          <a:p>
            <a:pPr algn="just">
              <a:lnSpc>
                <a:spcPct val="107000"/>
              </a:lnSpc>
              <a:spcAft>
                <a:spcPts val="800"/>
              </a:spcAft>
            </a:pPr>
            <a:r>
              <a:rPr lang="en-US" sz="6400" b="1" kern="100" dirty="0">
                <a:effectLst/>
                <a:latin typeface="Calibri" panose="020F0502020204030204" pitchFamily="34" charset="0"/>
                <a:ea typeface="Calibri" panose="020F0502020204030204" pitchFamily="34" charset="0"/>
              </a:rPr>
              <a:t>                   </a:t>
            </a:r>
            <a:r>
              <a:rPr lang="en-US" sz="6400" b="1" kern="100" dirty="0">
                <a:latin typeface="Times New Roman" panose="02020603050405020304" pitchFamily="18" charset="0"/>
                <a:ea typeface="Calibri" panose="020F0502020204030204" pitchFamily="34" charset="0"/>
              </a:rPr>
              <a:t>                                                  </a:t>
            </a:r>
            <a:r>
              <a:rPr lang="en-US" sz="4300" b="1" kern="100" dirty="0">
                <a:effectLst/>
                <a:latin typeface="Times New Roman" panose="02020603050405020304" pitchFamily="18" charset="0"/>
                <a:ea typeface="Calibri" panose="020F0502020204030204" pitchFamily="34" charset="0"/>
              </a:rPr>
              <a:t>COURSE INSTRUCTOR: DR. TSAGUE ALINE </a:t>
            </a:r>
            <a:endParaRPr lang="en-CM" sz="6400" kern="100" dirty="0">
              <a:effectLst/>
              <a:latin typeface="Calibri" panose="020F0502020204030204" pitchFamily="34" charset="0"/>
              <a:ea typeface="Calibri" panose="020F0502020204030204" pitchFamily="34" charset="0"/>
            </a:endParaRPr>
          </a:p>
          <a:p>
            <a:endParaRPr lang="en-CM" sz="1800" kern="100" dirty="0">
              <a:solidFill>
                <a:srgbClr val="000000"/>
              </a:solidFill>
              <a:effectLst/>
              <a:latin typeface="Calibri" panose="020F0502020204030204" pitchFamily="34" charset="0"/>
              <a:ea typeface="Calibri" panose="020F0502020204030204" pitchFamily="34" charset="0"/>
            </a:endParaRPr>
          </a:p>
          <a:p>
            <a:endParaRPr lang="en-CM" dirty="0"/>
          </a:p>
        </p:txBody>
      </p:sp>
    </p:spTree>
    <p:extLst>
      <p:ext uri="{BB962C8B-B14F-4D97-AF65-F5344CB8AC3E}">
        <p14:creationId xmlns:p14="http://schemas.microsoft.com/office/powerpoint/2010/main" val="3996502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2C30F-50A8-89AE-A27D-28B39326D04F}"/>
              </a:ext>
            </a:extLst>
          </p:cNvPr>
          <p:cNvSpPr>
            <a:spLocks noGrp="1"/>
          </p:cNvSpPr>
          <p:nvPr>
            <p:ph type="title"/>
          </p:nvPr>
        </p:nvSpPr>
        <p:spPr>
          <a:xfrm>
            <a:off x="468084" y="1178075"/>
            <a:ext cx="11255829" cy="814011"/>
          </a:xfrm>
        </p:spPr>
        <p:txBody>
          <a:bodyPr>
            <a:normAutofit/>
          </a:bodyPr>
          <a:lstStyle/>
          <a:p>
            <a:r>
              <a:rPr lang="en-US" sz="2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SOFTWARE QUALITY MODEL FOR MEDIK TELEMEDICINE APP</a:t>
            </a:r>
            <a:endParaRPr lang="en-CM" sz="6000" b="1" dirty="0"/>
          </a:p>
        </p:txBody>
      </p:sp>
      <p:sp>
        <p:nvSpPr>
          <p:cNvPr id="3" name="Content Placeholder 2">
            <a:extLst>
              <a:ext uri="{FF2B5EF4-FFF2-40B4-BE49-F238E27FC236}">
                <a16:creationId xmlns:a16="http://schemas.microsoft.com/office/drawing/2014/main" id="{1327DC9C-8617-93EE-0F14-6E43D5A0CBF2}"/>
              </a:ext>
            </a:extLst>
          </p:cNvPr>
          <p:cNvSpPr>
            <a:spLocks noGrp="1"/>
          </p:cNvSpPr>
          <p:nvPr>
            <p:ph idx="1"/>
          </p:nvPr>
        </p:nvSpPr>
        <p:spPr>
          <a:xfrm>
            <a:off x="1295401" y="2461260"/>
            <a:ext cx="9601196" cy="3414608"/>
          </a:xfrm>
        </p:spPr>
        <p:txBody>
          <a:bodyPr>
            <a:normAutofit fontScale="25000" lnSpcReduction="20000"/>
          </a:bodyPr>
          <a:lstStyle/>
          <a:p>
            <a:pPr algn="just">
              <a:lnSpc>
                <a:spcPct val="107000"/>
              </a:lnSpc>
              <a:spcAft>
                <a:spcPts val="1090"/>
              </a:spcAft>
            </a:pPr>
            <a:r>
              <a:rPr lang="en-US" sz="8000" b="1" kern="100" dirty="0">
                <a:solidFill>
                  <a:srgbClr val="000000"/>
                </a:solidFill>
                <a:effectLst/>
                <a:latin typeface="Times New Roman" panose="02020603050405020304" pitchFamily="18" charset="0"/>
                <a:ea typeface="Calibri" panose="020F0502020204030204" pitchFamily="34" charset="0"/>
              </a:rPr>
              <a:t>1) </a:t>
            </a:r>
            <a:r>
              <a:rPr lang="en-US" sz="8000" b="1" kern="100" dirty="0" err="1">
                <a:solidFill>
                  <a:srgbClr val="000000"/>
                </a:solidFill>
                <a:effectLst/>
                <a:latin typeface="Times New Roman" panose="02020603050405020304" pitchFamily="18" charset="0"/>
                <a:ea typeface="Calibri" panose="020F0502020204030204" pitchFamily="34" charset="0"/>
              </a:rPr>
              <a:t>AdEQUATE</a:t>
            </a:r>
            <a:r>
              <a:rPr lang="en-US" sz="8000" b="1" kern="100" dirty="0">
                <a:solidFill>
                  <a:srgbClr val="000000"/>
                </a:solidFill>
                <a:effectLst/>
                <a:latin typeface="Times New Roman" panose="02020603050405020304" pitchFamily="18" charset="0"/>
                <a:ea typeface="Calibri" panose="020F0502020204030204" pitchFamily="34" charset="0"/>
              </a:rPr>
              <a:t> Model</a:t>
            </a:r>
            <a:endParaRPr lang="en-CM" sz="7200" kern="100" dirty="0">
              <a:solidFill>
                <a:srgbClr val="000000"/>
              </a:solidFill>
              <a:effectLst/>
              <a:latin typeface="Calibri" panose="020F0502020204030204" pitchFamily="34" charset="0"/>
              <a:ea typeface="Calibri" panose="020F0502020204030204" pitchFamily="34" charset="0"/>
            </a:endParaRPr>
          </a:p>
          <a:p>
            <a:pPr algn="just">
              <a:lnSpc>
                <a:spcPct val="107000"/>
              </a:lnSpc>
              <a:spcAft>
                <a:spcPts val="1090"/>
              </a:spcAft>
            </a:pPr>
            <a:r>
              <a:rPr lang="en-US" sz="7200" b="1" kern="100" dirty="0">
                <a:solidFill>
                  <a:srgbClr val="000000"/>
                </a:solidFill>
                <a:effectLst/>
                <a:latin typeface="Times New Roman" panose="02020603050405020304" pitchFamily="18" charset="0"/>
                <a:ea typeface="Calibri" panose="020F0502020204030204" pitchFamily="34" charset="0"/>
              </a:rPr>
              <a:t>2) ISO/IEC 25010 Quality Model</a:t>
            </a:r>
            <a:endParaRPr lang="en-CM" sz="7200" kern="100" dirty="0">
              <a:solidFill>
                <a:srgbClr val="000000"/>
              </a:solidFill>
              <a:effectLst/>
              <a:latin typeface="Calibri" panose="020F0502020204030204" pitchFamily="34" charset="0"/>
              <a:ea typeface="Calibri" panose="020F0502020204030204" pitchFamily="34" charset="0"/>
            </a:endParaRPr>
          </a:p>
          <a:p>
            <a:pPr algn="just">
              <a:lnSpc>
                <a:spcPct val="107000"/>
              </a:lnSpc>
              <a:spcAft>
                <a:spcPts val="1090"/>
              </a:spcAft>
            </a:pPr>
            <a:r>
              <a:rPr lang="en-US" sz="4400" b="1" kern="100" dirty="0">
                <a:solidFill>
                  <a:srgbClr val="000000"/>
                </a:solidFill>
                <a:effectLst/>
                <a:latin typeface="Times New Roman" panose="02020603050405020304" pitchFamily="18" charset="0"/>
                <a:ea typeface="Calibri" panose="020F0502020204030204" pitchFamily="34" charset="0"/>
              </a:rPr>
              <a:t>&gt; Functionality</a:t>
            </a:r>
            <a:endParaRPr lang="en-CM" sz="4400" kern="100" dirty="0">
              <a:solidFill>
                <a:srgbClr val="000000"/>
              </a:solidFill>
              <a:effectLst/>
              <a:latin typeface="Calibri" panose="020F0502020204030204" pitchFamily="34" charset="0"/>
              <a:ea typeface="Calibri" panose="020F0502020204030204" pitchFamily="34" charset="0"/>
            </a:endParaRPr>
          </a:p>
          <a:p>
            <a:pPr algn="just">
              <a:lnSpc>
                <a:spcPct val="107000"/>
              </a:lnSpc>
              <a:spcAft>
                <a:spcPts val="1090"/>
              </a:spcAft>
            </a:pPr>
            <a:r>
              <a:rPr lang="en-US" sz="4400" b="1" kern="100" dirty="0">
                <a:solidFill>
                  <a:srgbClr val="000000"/>
                </a:solidFill>
                <a:effectLst/>
                <a:latin typeface="Times New Roman" panose="02020603050405020304" pitchFamily="18" charset="0"/>
                <a:ea typeface="Calibri" panose="020F0502020204030204" pitchFamily="34" charset="0"/>
              </a:rPr>
              <a:t>&gt; Reliability</a:t>
            </a:r>
            <a:endParaRPr lang="en-CM" sz="4400" kern="100" dirty="0">
              <a:solidFill>
                <a:srgbClr val="000000"/>
              </a:solidFill>
              <a:effectLst/>
              <a:latin typeface="Calibri" panose="020F0502020204030204" pitchFamily="34" charset="0"/>
              <a:ea typeface="Calibri" panose="020F0502020204030204" pitchFamily="34" charset="0"/>
            </a:endParaRPr>
          </a:p>
          <a:p>
            <a:pPr algn="just">
              <a:lnSpc>
                <a:spcPct val="107000"/>
              </a:lnSpc>
              <a:spcAft>
                <a:spcPts val="1090"/>
              </a:spcAft>
            </a:pPr>
            <a:r>
              <a:rPr lang="en-US" sz="4400" b="1" kern="100" dirty="0">
                <a:solidFill>
                  <a:srgbClr val="000000"/>
                </a:solidFill>
                <a:effectLst/>
                <a:latin typeface="Times New Roman" panose="02020603050405020304" pitchFamily="18" charset="0"/>
                <a:ea typeface="Calibri" panose="020F0502020204030204" pitchFamily="34" charset="0"/>
              </a:rPr>
              <a:t>&gt; Usability</a:t>
            </a:r>
            <a:endParaRPr lang="en-CM" sz="4400" kern="100" dirty="0">
              <a:solidFill>
                <a:srgbClr val="000000"/>
              </a:solidFill>
              <a:effectLst/>
              <a:latin typeface="Calibri" panose="020F0502020204030204" pitchFamily="34" charset="0"/>
              <a:ea typeface="Calibri" panose="020F0502020204030204" pitchFamily="34" charset="0"/>
            </a:endParaRPr>
          </a:p>
          <a:p>
            <a:pPr algn="just">
              <a:lnSpc>
                <a:spcPct val="107000"/>
              </a:lnSpc>
              <a:spcAft>
                <a:spcPts val="1090"/>
              </a:spcAft>
            </a:pPr>
            <a:r>
              <a:rPr lang="en-US" sz="4400" b="1" kern="100" dirty="0">
                <a:solidFill>
                  <a:srgbClr val="000000"/>
                </a:solidFill>
                <a:effectLst/>
                <a:latin typeface="Times New Roman" panose="02020603050405020304" pitchFamily="18" charset="0"/>
                <a:ea typeface="Calibri" panose="020F0502020204030204" pitchFamily="34" charset="0"/>
              </a:rPr>
              <a:t>&gt; Efficiency</a:t>
            </a:r>
            <a:r>
              <a:rPr lang="en-US" sz="4400" kern="100" dirty="0">
                <a:solidFill>
                  <a:srgbClr val="000000"/>
                </a:solidFill>
                <a:effectLst/>
                <a:latin typeface="Times New Roman" panose="02020603050405020304" pitchFamily="18" charset="0"/>
                <a:ea typeface="Calibri" panose="020F0502020204030204" pitchFamily="34" charset="0"/>
              </a:rPr>
              <a:t>:</a:t>
            </a:r>
            <a:endParaRPr lang="en-CM" sz="4400" kern="100" dirty="0">
              <a:solidFill>
                <a:srgbClr val="000000"/>
              </a:solidFill>
              <a:effectLst/>
              <a:latin typeface="Calibri" panose="020F0502020204030204" pitchFamily="34" charset="0"/>
              <a:ea typeface="Calibri" panose="020F0502020204030204" pitchFamily="34" charset="0"/>
            </a:endParaRPr>
          </a:p>
          <a:p>
            <a:pPr algn="just">
              <a:lnSpc>
                <a:spcPct val="107000"/>
              </a:lnSpc>
              <a:spcAft>
                <a:spcPts val="1090"/>
              </a:spcAft>
            </a:pPr>
            <a:r>
              <a:rPr lang="en-US" sz="4400" b="1" kern="100" dirty="0">
                <a:solidFill>
                  <a:srgbClr val="000000"/>
                </a:solidFill>
                <a:effectLst/>
                <a:latin typeface="Times New Roman" panose="02020603050405020304" pitchFamily="18" charset="0"/>
                <a:ea typeface="Calibri" panose="020F0502020204030204" pitchFamily="34" charset="0"/>
              </a:rPr>
              <a:t>&gt; Maintainability</a:t>
            </a:r>
            <a:endParaRPr lang="en-CM" sz="4400" kern="100" dirty="0">
              <a:solidFill>
                <a:srgbClr val="000000"/>
              </a:solidFill>
              <a:effectLst/>
              <a:latin typeface="Calibri" panose="020F0502020204030204" pitchFamily="34" charset="0"/>
              <a:ea typeface="Calibri" panose="020F0502020204030204" pitchFamily="34" charset="0"/>
            </a:endParaRPr>
          </a:p>
          <a:p>
            <a:pPr algn="just">
              <a:lnSpc>
                <a:spcPct val="107000"/>
              </a:lnSpc>
              <a:spcAft>
                <a:spcPts val="1090"/>
              </a:spcAft>
            </a:pPr>
            <a:r>
              <a:rPr lang="en-US" sz="4400" b="1" kern="100" dirty="0">
                <a:solidFill>
                  <a:srgbClr val="000000"/>
                </a:solidFill>
                <a:effectLst/>
                <a:latin typeface="Times New Roman" panose="02020603050405020304" pitchFamily="18" charset="0"/>
                <a:ea typeface="Calibri" panose="020F0502020204030204" pitchFamily="34" charset="0"/>
              </a:rPr>
              <a:t>&gt; Portability</a:t>
            </a:r>
            <a:endParaRPr lang="en-CM" sz="4400" kern="100" dirty="0">
              <a:solidFill>
                <a:srgbClr val="000000"/>
              </a:solidFill>
              <a:effectLst/>
              <a:latin typeface="Calibri" panose="020F0502020204030204" pitchFamily="34" charset="0"/>
              <a:ea typeface="Calibri" panose="020F0502020204030204" pitchFamily="34" charset="0"/>
            </a:endParaRPr>
          </a:p>
          <a:p>
            <a:pPr algn="just">
              <a:lnSpc>
                <a:spcPct val="107000"/>
              </a:lnSpc>
              <a:spcAft>
                <a:spcPts val="1090"/>
              </a:spcAft>
            </a:pPr>
            <a:r>
              <a:rPr lang="en-US" sz="4400" b="1" kern="100" dirty="0">
                <a:solidFill>
                  <a:srgbClr val="000000"/>
                </a:solidFill>
                <a:latin typeface="Times New Roman" panose="02020603050405020304" pitchFamily="18" charset="0"/>
                <a:ea typeface="Calibri" panose="020F0502020204030204" pitchFamily="34" charset="0"/>
              </a:rPr>
              <a:t>&gt; </a:t>
            </a:r>
            <a:r>
              <a:rPr lang="en-US" sz="4400" b="1" kern="100" dirty="0">
                <a:solidFill>
                  <a:srgbClr val="000000"/>
                </a:solidFill>
                <a:effectLst/>
                <a:latin typeface="Times New Roman" panose="02020603050405020304" pitchFamily="18" charset="0"/>
                <a:ea typeface="Calibri" panose="020F0502020204030204" pitchFamily="34" charset="0"/>
              </a:rPr>
              <a:t>Security</a:t>
            </a:r>
            <a:endParaRPr lang="en-CM" sz="4400" kern="100" dirty="0">
              <a:solidFill>
                <a:srgbClr val="000000"/>
              </a:solidFill>
              <a:effectLst/>
              <a:latin typeface="Calibri" panose="020F0502020204030204" pitchFamily="34" charset="0"/>
              <a:ea typeface="Calibri" panose="020F0502020204030204" pitchFamily="34" charset="0"/>
            </a:endParaRPr>
          </a:p>
          <a:p>
            <a:pPr algn="just">
              <a:lnSpc>
                <a:spcPct val="107000"/>
              </a:lnSpc>
              <a:spcAft>
                <a:spcPts val="1090"/>
              </a:spcAft>
            </a:pPr>
            <a:r>
              <a:rPr lang="en-US" sz="4400" b="1" kern="100" dirty="0">
                <a:solidFill>
                  <a:srgbClr val="000000"/>
                </a:solidFill>
                <a:effectLst/>
                <a:latin typeface="Times New Roman" panose="02020603050405020304" pitchFamily="18" charset="0"/>
                <a:ea typeface="Calibri" panose="020F0502020204030204" pitchFamily="34" charset="0"/>
              </a:rPr>
              <a:t>&gt; Testability</a:t>
            </a:r>
            <a:endParaRPr lang="en-CM" sz="4400" kern="100" dirty="0">
              <a:solidFill>
                <a:srgbClr val="000000"/>
              </a:solidFill>
              <a:effectLst/>
              <a:latin typeface="Calibri" panose="020F0502020204030204" pitchFamily="34" charset="0"/>
              <a:ea typeface="Calibri" panose="020F0502020204030204" pitchFamily="34" charset="0"/>
            </a:endParaRPr>
          </a:p>
          <a:p>
            <a:endParaRPr lang="en-CM" dirty="0"/>
          </a:p>
        </p:txBody>
      </p:sp>
    </p:spTree>
    <p:extLst>
      <p:ext uri="{BB962C8B-B14F-4D97-AF65-F5344CB8AC3E}">
        <p14:creationId xmlns:p14="http://schemas.microsoft.com/office/powerpoint/2010/main" val="621002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FFD17-90DB-D602-EF94-97E57E49ACEC}"/>
              </a:ext>
            </a:extLst>
          </p:cNvPr>
          <p:cNvSpPr>
            <a:spLocks noGrp="1"/>
          </p:cNvSpPr>
          <p:nvPr>
            <p:ph type="title"/>
          </p:nvPr>
        </p:nvSpPr>
        <p:spPr>
          <a:xfrm>
            <a:off x="372862" y="1109709"/>
            <a:ext cx="11655123" cy="4918229"/>
          </a:xfrm>
        </p:spPr>
        <p:txBody>
          <a:bodyPr>
            <a:normAutofit fontScale="90000"/>
          </a:bodyPr>
          <a:lstStyle/>
          <a:p>
            <a:r>
              <a:rPr lang="en-US" sz="3600" b="1" kern="1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SYSTEM, USER INTERFACE (UI) AND DATABASE DESIGN OF MEDIK</a:t>
            </a:r>
            <a:br>
              <a:rPr lang="en-CM" sz="1800" b="1" kern="100" dirty="0">
                <a:solidFill>
                  <a:srgbClr val="000000"/>
                </a:solidFill>
                <a:effectLst/>
                <a:latin typeface="Calibri" panose="020F0502020204030204" pitchFamily="34" charset="0"/>
                <a:ea typeface="Calibri" panose="020F0502020204030204" pitchFamily="34" charset="0"/>
              </a:rPr>
            </a:br>
            <a:br>
              <a:rPr lang="en-US" sz="2800" kern="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br>
            <a:r>
              <a:rPr lang="en-US" sz="2800" kern="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 </a:t>
            </a:r>
            <a:br>
              <a:rPr lang="en-US" sz="2800" kern="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br>
            <a:br>
              <a:rPr lang="en-US" sz="2800" kern="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br>
            <a:br>
              <a:rPr lang="en-US" sz="2800" kern="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br>
            <a:br>
              <a:rPr lang="en-US" sz="2800" kern="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br>
            <a:br>
              <a:rPr lang="en-US" sz="2800" kern="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br>
            <a:br>
              <a:rPr lang="en-US" sz="2800" kern="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br>
            <a:r>
              <a:rPr lang="en-US" sz="2800" b="1" kern="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1) </a:t>
            </a:r>
            <a:r>
              <a:rPr lang="en-US" sz="3600" b="1" kern="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SYSTEM DESIGN</a:t>
            </a:r>
            <a:br>
              <a:rPr lang="en-CM" sz="2700" b="1" kern="100" dirty="0">
                <a:solidFill>
                  <a:srgbClr val="000000"/>
                </a:solidFill>
                <a:effectLst/>
                <a:latin typeface="Calibri" panose="020F0502020204030204" pitchFamily="34" charset="0"/>
                <a:ea typeface="Calibri" panose="020F0502020204030204" pitchFamily="34" charset="0"/>
              </a:rPr>
            </a:br>
            <a:endParaRPr lang="en-CM" b="1" dirty="0"/>
          </a:p>
        </p:txBody>
      </p:sp>
    </p:spTree>
    <p:extLst>
      <p:ext uri="{BB962C8B-B14F-4D97-AF65-F5344CB8AC3E}">
        <p14:creationId xmlns:p14="http://schemas.microsoft.com/office/powerpoint/2010/main" val="3783651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8722AE-29FB-CF39-5E90-41ACCD56B50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7667" y="1005840"/>
            <a:ext cx="10218198" cy="5022098"/>
          </a:xfrm>
          <a:prstGeom prst="rect">
            <a:avLst/>
          </a:prstGeom>
          <a:noFill/>
          <a:ln>
            <a:noFill/>
          </a:ln>
        </p:spPr>
      </p:pic>
      <p:sp>
        <p:nvSpPr>
          <p:cNvPr id="3" name="Rectangle 2">
            <a:extLst>
              <a:ext uri="{FF2B5EF4-FFF2-40B4-BE49-F238E27FC236}">
                <a16:creationId xmlns:a16="http://schemas.microsoft.com/office/drawing/2014/main" id="{711FBAAC-12D2-F08D-A576-7C9C1482A502}"/>
              </a:ext>
            </a:extLst>
          </p:cNvPr>
          <p:cNvSpPr/>
          <p:nvPr/>
        </p:nvSpPr>
        <p:spPr>
          <a:xfrm>
            <a:off x="3728720" y="230622"/>
            <a:ext cx="4511040" cy="609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USECASE DIAGRAM</a:t>
            </a:r>
            <a:endParaRPr lang="en-CM" dirty="0">
              <a:solidFill>
                <a:schemeClr val="tx1"/>
              </a:solidFill>
            </a:endParaRPr>
          </a:p>
        </p:txBody>
      </p:sp>
    </p:spTree>
    <p:extLst>
      <p:ext uri="{BB962C8B-B14F-4D97-AF65-F5344CB8AC3E}">
        <p14:creationId xmlns:p14="http://schemas.microsoft.com/office/powerpoint/2010/main" val="1399061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730BA9-AFA0-BE15-9CD7-7CD42E1C45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395706" cy="6858000"/>
          </a:xfrm>
          <a:prstGeom prst="rect">
            <a:avLst/>
          </a:prstGeom>
        </p:spPr>
      </p:pic>
      <p:sp>
        <p:nvSpPr>
          <p:cNvPr id="3" name="Rectangle 2">
            <a:extLst>
              <a:ext uri="{FF2B5EF4-FFF2-40B4-BE49-F238E27FC236}">
                <a16:creationId xmlns:a16="http://schemas.microsoft.com/office/drawing/2014/main" id="{4525A3C1-C636-0201-A098-CA23551A610E}"/>
              </a:ext>
            </a:extLst>
          </p:cNvPr>
          <p:cNvSpPr/>
          <p:nvPr/>
        </p:nvSpPr>
        <p:spPr>
          <a:xfrm>
            <a:off x="396240" y="-155458"/>
            <a:ext cx="4511040" cy="609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CLASS DIAGRAM</a:t>
            </a:r>
            <a:endParaRPr lang="en-CM" dirty="0">
              <a:solidFill>
                <a:schemeClr val="tx1"/>
              </a:solidFill>
            </a:endParaRPr>
          </a:p>
        </p:txBody>
      </p:sp>
    </p:spTree>
    <p:extLst>
      <p:ext uri="{BB962C8B-B14F-4D97-AF65-F5344CB8AC3E}">
        <p14:creationId xmlns:p14="http://schemas.microsoft.com/office/powerpoint/2010/main" val="321771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F19C4E-5BE5-03CC-DA58-73CEC0659A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5921829" cy="6858000"/>
          </a:xfrm>
          <a:prstGeom prst="rect">
            <a:avLst/>
          </a:prstGeom>
        </p:spPr>
      </p:pic>
      <p:pic>
        <p:nvPicPr>
          <p:cNvPr id="4" name="Picture 3">
            <a:extLst>
              <a:ext uri="{FF2B5EF4-FFF2-40B4-BE49-F238E27FC236}">
                <a16:creationId xmlns:a16="http://schemas.microsoft.com/office/drawing/2014/main" id="{7CDC56A6-6DFD-9480-EF89-7D464903D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1829" y="0"/>
            <a:ext cx="6270171" cy="6858000"/>
          </a:xfrm>
          <a:prstGeom prst="rect">
            <a:avLst/>
          </a:prstGeom>
        </p:spPr>
      </p:pic>
      <p:sp>
        <p:nvSpPr>
          <p:cNvPr id="2" name="Rectangle 1">
            <a:extLst>
              <a:ext uri="{FF2B5EF4-FFF2-40B4-BE49-F238E27FC236}">
                <a16:creationId xmlns:a16="http://schemas.microsoft.com/office/drawing/2014/main" id="{487C85B2-734D-9F9E-BB62-1BD954E53D21}"/>
              </a:ext>
            </a:extLst>
          </p:cNvPr>
          <p:cNvSpPr/>
          <p:nvPr/>
        </p:nvSpPr>
        <p:spPr>
          <a:xfrm>
            <a:off x="3347720" y="-386080"/>
            <a:ext cx="5496559" cy="609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ACTIVITY DIAGRAM FOR LOGIN AND BOOKING APPOINTMENTS</a:t>
            </a:r>
            <a:endParaRPr lang="en-CM" dirty="0">
              <a:solidFill>
                <a:schemeClr val="tx1"/>
              </a:solidFill>
            </a:endParaRPr>
          </a:p>
        </p:txBody>
      </p:sp>
    </p:spTree>
    <p:extLst>
      <p:ext uri="{BB962C8B-B14F-4D97-AF65-F5344CB8AC3E}">
        <p14:creationId xmlns:p14="http://schemas.microsoft.com/office/powerpoint/2010/main" val="3923814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A301F4-CCBC-8CD0-536E-A9D6242662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6096000" cy="6858001"/>
          </a:xfrm>
          <a:prstGeom prst="rect">
            <a:avLst/>
          </a:prstGeom>
        </p:spPr>
      </p:pic>
      <p:pic>
        <p:nvPicPr>
          <p:cNvPr id="3" name="Picture 2">
            <a:extLst>
              <a:ext uri="{FF2B5EF4-FFF2-40B4-BE49-F238E27FC236}">
                <a16:creationId xmlns:a16="http://schemas.microsoft.com/office/drawing/2014/main" id="{107D0AC0-A012-2208-1810-2555BEC8C7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
            <a:ext cx="5987626" cy="6736079"/>
          </a:xfrm>
          <a:prstGeom prst="rect">
            <a:avLst/>
          </a:prstGeom>
        </p:spPr>
      </p:pic>
      <p:sp>
        <p:nvSpPr>
          <p:cNvPr id="5" name="Rectangle 4">
            <a:extLst>
              <a:ext uri="{FF2B5EF4-FFF2-40B4-BE49-F238E27FC236}">
                <a16:creationId xmlns:a16="http://schemas.microsoft.com/office/drawing/2014/main" id="{A083A9D7-8654-0577-A7BE-6FF4A90548A9}"/>
              </a:ext>
            </a:extLst>
          </p:cNvPr>
          <p:cNvSpPr/>
          <p:nvPr/>
        </p:nvSpPr>
        <p:spPr>
          <a:xfrm>
            <a:off x="3347720" y="-386080"/>
            <a:ext cx="5496559" cy="609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ACTIVITY DIAGRAM FOR PATIENT ACTIVITIES</a:t>
            </a:r>
            <a:endParaRPr lang="en-CM" dirty="0">
              <a:solidFill>
                <a:schemeClr val="tx1"/>
              </a:solidFill>
            </a:endParaRPr>
          </a:p>
        </p:txBody>
      </p:sp>
    </p:spTree>
    <p:extLst>
      <p:ext uri="{BB962C8B-B14F-4D97-AF65-F5344CB8AC3E}">
        <p14:creationId xmlns:p14="http://schemas.microsoft.com/office/powerpoint/2010/main" val="1256140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407D3D-83D2-F10B-82DC-DD658F0CE6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1920"/>
            <a:ext cx="6096000" cy="3497579"/>
          </a:xfrm>
          <a:prstGeom prst="rect">
            <a:avLst/>
          </a:prstGeom>
        </p:spPr>
      </p:pic>
      <p:pic>
        <p:nvPicPr>
          <p:cNvPr id="3" name="Picture 2">
            <a:extLst>
              <a:ext uri="{FF2B5EF4-FFF2-40B4-BE49-F238E27FC236}">
                <a16:creationId xmlns:a16="http://schemas.microsoft.com/office/drawing/2014/main" id="{3AA64FB4-0216-1D9D-51B5-68E2A4E10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880" y="17510"/>
            <a:ext cx="5913120" cy="6390910"/>
          </a:xfrm>
          <a:prstGeom prst="rect">
            <a:avLst/>
          </a:prstGeom>
        </p:spPr>
      </p:pic>
      <p:pic>
        <p:nvPicPr>
          <p:cNvPr id="4" name="Picture 3">
            <a:extLst>
              <a:ext uri="{FF2B5EF4-FFF2-40B4-BE49-F238E27FC236}">
                <a16:creationId xmlns:a16="http://schemas.microsoft.com/office/drawing/2014/main" id="{0AF98768-05DE-F73F-708D-44636C79BF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712029"/>
            <a:ext cx="6096000" cy="3024051"/>
          </a:xfrm>
          <a:prstGeom prst="rect">
            <a:avLst/>
          </a:prstGeom>
        </p:spPr>
      </p:pic>
      <p:sp>
        <p:nvSpPr>
          <p:cNvPr id="5" name="Rectangle 4">
            <a:extLst>
              <a:ext uri="{FF2B5EF4-FFF2-40B4-BE49-F238E27FC236}">
                <a16:creationId xmlns:a16="http://schemas.microsoft.com/office/drawing/2014/main" id="{80CEFB4A-69F9-35B3-8431-58B7B6343DBB}"/>
              </a:ext>
            </a:extLst>
          </p:cNvPr>
          <p:cNvSpPr/>
          <p:nvPr/>
        </p:nvSpPr>
        <p:spPr>
          <a:xfrm>
            <a:off x="3591560" y="-487680"/>
            <a:ext cx="5913120" cy="609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SEQUENCE DIAGRAMS FOR LOGIN,APPOINTMENTS AND ISSUING PRESCRIPTIONS </a:t>
            </a:r>
            <a:endParaRPr lang="en-CM" dirty="0">
              <a:solidFill>
                <a:schemeClr val="tx1"/>
              </a:solidFill>
            </a:endParaRPr>
          </a:p>
        </p:txBody>
      </p:sp>
    </p:spTree>
    <p:extLst>
      <p:ext uri="{BB962C8B-B14F-4D97-AF65-F5344CB8AC3E}">
        <p14:creationId xmlns:p14="http://schemas.microsoft.com/office/powerpoint/2010/main" val="1293395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5F093-8400-1180-9B15-C3B8F16712E5}"/>
              </a:ext>
            </a:extLst>
          </p:cNvPr>
          <p:cNvSpPr>
            <a:spLocks noGrp="1"/>
          </p:cNvSpPr>
          <p:nvPr>
            <p:ph type="ctrTitle"/>
          </p:nvPr>
        </p:nvSpPr>
        <p:spPr/>
        <p:txBody>
          <a:bodyPr/>
          <a:lstStyle/>
          <a:p>
            <a:r>
              <a:rPr lang="en-US" dirty="0"/>
              <a:t>2) UI DESIGN</a:t>
            </a:r>
            <a:endParaRPr lang="en-CM" dirty="0"/>
          </a:p>
        </p:txBody>
      </p:sp>
      <p:sp>
        <p:nvSpPr>
          <p:cNvPr id="3" name="Subtitle 2">
            <a:extLst>
              <a:ext uri="{FF2B5EF4-FFF2-40B4-BE49-F238E27FC236}">
                <a16:creationId xmlns:a16="http://schemas.microsoft.com/office/drawing/2014/main" id="{808DCEB1-31CF-CF2F-FD42-3BD03B3CC99F}"/>
              </a:ext>
            </a:extLst>
          </p:cNvPr>
          <p:cNvSpPr>
            <a:spLocks noGrp="1"/>
          </p:cNvSpPr>
          <p:nvPr>
            <p:ph type="subTitle" idx="1"/>
          </p:nvPr>
        </p:nvSpPr>
        <p:spPr/>
        <p:txBody>
          <a:bodyPr/>
          <a:lstStyle/>
          <a:p>
            <a:r>
              <a:rPr lang="en-US" dirty="0"/>
              <a:t>A) ADMIN PANEL</a:t>
            </a:r>
            <a:endParaRPr lang="en-CM" dirty="0"/>
          </a:p>
        </p:txBody>
      </p:sp>
    </p:spTree>
    <p:extLst>
      <p:ext uri="{BB962C8B-B14F-4D97-AF65-F5344CB8AC3E}">
        <p14:creationId xmlns:p14="http://schemas.microsoft.com/office/powerpoint/2010/main" val="3347580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E7D763-2C9C-4876-720E-B907DAFDBEE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93539" y="642256"/>
            <a:ext cx="3055982" cy="5410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7699717C-4E54-6EDD-1960-6B4EDFC0B76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88480" y="642257"/>
            <a:ext cx="3224710" cy="5410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77410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25A0E-9925-92EE-41EC-4BA6E7AC5390}"/>
              </a:ext>
            </a:extLst>
          </p:cNvPr>
          <p:cNvSpPr>
            <a:spLocks noGrp="1"/>
          </p:cNvSpPr>
          <p:nvPr>
            <p:ph type="ctrTitle"/>
          </p:nvPr>
        </p:nvSpPr>
        <p:spPr/>
        <p:txBody>
          <a:bodyPr/>
          <a:lstStyle/>
          <a:p>
            <a:r>
              <a:rPr lang="en-US" b="1" dirty="0"/>
              <a:t>UI DESIGN</a:t>
            </a:r>
            <a:endParaRPr lang="en-CM" dirty="0"/>
          </a:p>
        </p:txBody>
      </p:sp>
      <p:sp>
        <p:nvSpPr>
          <p:cNvPr id="3" name="Subtitle 2">
            <a:extLst>
              <a:ext uri="{FF2B5EF4-FFF2-40B4-BE49-F238E27FC236}">
                <a16:creationId xmlns:a16="http://schemas.microsoft.com/office/drawing/2014/main" id="{284CE3CD-B068-B2FB-2CD4-671A9E57250B}"/>
              </a:ext>
            </a:extLst>
          </p:cNvPr>
          <p:cNvSpPr>
            <a:spLocks noGrp="1"/>
          </p:cNvSpPr>
          <p:nvPr>
            <p:ph type="subTitle" idx="1"/>
          </p:nvPr>
        </p:nvSpPr>
        <p:spPr/>
        <p:txBody>
          <a:bodyPr/>
          <a:lstStyle/>
          <a:p>
            <a:r>
              <a:rPr lang="en-US" dirty="0"/>
              <a:t>B) Patient Panel</a:t>
            </a:r>
            <a:endParaRPr lang="en-CM" dirty="0"/>
          </a:p>
        </p:txBody>
      </p:sp>
    </p:spTree>
    <p:extLst>
      <p:ext uri="{BB962C8B-B14F-4D97-AF65-F5344CB8AC3E}">
        <p14:creationId xmlns:p14="http://schemas.microsoft.com/office/powerpoint/2010/main" val="268118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17D37-CC16-6A96-1ED3-C70E7153CDE1}"/>
              </a:ext>
            </a:extLst>
          </p:cNvPr>
          <p:cNvSpPr>
            <a:spLocks noGrp="1"/>
          </p:cNvSpPr>
          <p:nvPr>
            <p:ph type="title"/>
          </p:nvPr>
        </p:nvSpPr>
        <p:spPr>
          <a:xfrm>
            <a:off x="1141413" y="609600"/>
            <a:ext cx="9905998" cy="1041918"/>
          </a:xfrm>
        </p:spPr>
        <p:txBody>
          <a:bodyPr>
            <a:normAutofit/>
          </a:bodyPr>
          <a:lstStyle/>
          <a:p>
            <a:r>
              <a:rPr lang="en-US" sz="4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CM" sz="7200"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C7AAA76-57D0-97FD-316E-D0A022A5C988}"/>
              </a:ext>
            </a:extLst>
          </p:cNvPr>
          <p:cNvSpPr txBox="1"/>
          <p:nvPr/>
        </p:nvSpPr>
        <p:spPr>
          <a:xfrm>
            <a:off x="643813" y="1720840"/>
            <a:ext cx="10860832" cy="4479688"/>
          </a:xfrm>
          <a:prstGeom prst="rect">
            <a:avLst/>
          </a:prstGeom>
          <a:noFill/>
        </p:spPr>
        <p:txBody>
          <a:bodyPr wrap="square">
            <a:spAutoFit/>
          </a:bodyPr>
          <a:lstStyle/>
          <a:p>
            <a:pPr marL="114300" marR="253365" algn="just">
              <a:lnSpc>
                <a:spcPct val="99000"/>
              </a:lnSpc>
              <a:spcAft>
                <a:spcPts val="1870"/>
              </a:spcAft>
            </a:pPr>
            <a:r>
              <a:rPr lang="en-US" sz="1600" dirty="0">
                <a:effectLst/>
                <a:latin typeface="Times New Roman" panose="02020603050405020304" pitchFamily="18" charset="0"/>
                <a:ea typeface="Calibri" panose="020F0502020204030204" pitchFamily="34" charset="0"/>
              </a:rPr>
              <a:t>Telemedicine applications, also known as telehealth apps, have emerged as transformative tools in the healthcare landscape. With the growing need for medical attention without any latency, mobility issues and other challenges hindering the offering of quick medical services at maximum comfort, medical services through telecommunication are at high need. These mobile applications enable individuals to access healthcare services remotely, bridging geographical distances and overcoming mobility challenges. By leveraging the power of smartphones and other digital devices, telemedicine applications are revolutionizing the way healthcare is delivered and consumed .</a:t>
            </a:r>
          </a:p>
          <a:p>
            <a:pPr marL="114300" marR="253365" algn="just">
              <a:lnSpc>
                <a:spcPct val="99000"/>
              </a:lnSpc>
              <a:spcAft>
                <a:spcPts val="1870"/>
              </a:spcAft>
            </a:pPr>
            <a:r>
              <a:rPr lang="en-US" sz="1600" dirty="0">
                <a:effectLst/>
                <a:latin typeface="Times New Roman" panose="02020603050405020304" pitchFamily="18" charset="0"/>
                <a:ea typeface="Calibri" panose="020F0502020204030204" pitchFamily="34" charset="0"/>
              </a:rPr>
              <a:t> </a:t>
            </a:r>
            <a:r>
              <a:rPr lang="en-US" sz="1600" kern="100" dirty="0">
                <a:effectLst/>
                <a:latin typeface="Times New Roman" panose="02020603050405020304" pitchFamily="18" charset="0"/>
                <a:ea typeface="Calibri" panose="020F0502020204030204" pitchFamily="34" charset="0"/>
              </a:rPr>
              <a:t>The application's core functionalities include: </a:t>
            </a:r>
            <a:endParaRPr lang="en-CM" sz="1600" kern="100" dirty="0">
              <a:effectLst/>
              <a:latin typeface="Calibri" panose="020F0502020204030204" pitchFamily="34" charset="0"/>
              <a:ea typeface="Calibri" panose="020F0502020204030204" pitchFamily="34" charset="0"/>
            </a:endParaRPr>
          </a:p>
          <a:p>
            <a:pPr marL="342900" marR="253365" lvl="0" indent="-342900" algn="just" fontAlgn="base">
              <a:lnSpc>
                <a:spcPct val="99000"/>
              </a:lnSpc>
              <a:spcAft>
                <a:spcPts val="1870"/>
              </a:spcAft>
              <a:buClr>
                <a:srgbClr val="1F1F1F"/>
              </a:buClr>
              <a:buSzPts val="1000"/>
              <a:buFont typeface="Arial" panose="020B0604020202020204" pitchFamily="34" charset="0"/>
              <a:buChar char="•"/>
            </a:pPr>
            <a:r>
              <a:rPr lang="en-US" sz="1600" b="1" u="none" strike="noStrike" kern="100" dirty="0">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Real-time video and audio consultations</a:t>
            </a:r>
          </a:p>
          <a:p>
            <a:pPr marL="342900" marR="253365" lvl="0" indent="-342900" algn="just" fontAlgn="base">
              <a:lnSpc>
                <a:spcPct val="99000"/>
              </a:lnSpc>
              <a:spcAft>
                <a:spcPts val="1870"/>
              </a:spcAft>
              <a:buClr>
                <a:srgbClr val="1F1F1F"/>
              </a:buClr>
              <a:buSzPts val="1000"/>
              <a:buFont typeface="Arial" panose="020B0604020202020204" pitchFamily="34" charset="0"/>
              <a:buChar char="•"/>
            </a:pPr>
            <a:r>
              <a:rPr lang="en-US" sz="1600" b="1" u="none" strike="noStrike" kern="100" dirty="0">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Secure messaging</a:t>
            </a:r>
          </a:p>
          <a:p>
            <a:pPr marL="342900" marR="253365" lvl="0" indent="-342900" algn="just" fontAlgn="base">
              <a:lnSpc>
                <a:spcPct val="99000"/>
              </a:lnSpc>
              <a:spcAft>
                <a:spcPts val="1870"/>
              </a:spcAft>
              <a:buClr>
                <a:srgbClr val="1F1F1F"/>
              </a:buClr>
              <a:buSzPts val="1000"/>
              <a:buFont typeface="Arial" panose="020B0604020202020204" pitchFamily="34" charset="0"/>
              <a:buChar char="•"/>
            </a:pPr>
            <a:r>
              <a:rPr lang="en-US" sz="1600" b="1" u="none" strike="noStrike" kern="100" dirty="0">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Online prescription generation</a:t>
            </a:r>
          </a:p>
          <a:p>
            <a:pPr marL="342900" marR="253365" lvl="0" indent="-342900" algn="just" fontAlgn="base">
              <a:lnSpc>
                <a:spcPct val="99000"/>
              </a:lnSpc>
              <a:spcAft>
                <a:spcPts val="1870"/>
              </a:spcAft>
              <a:buClr>
                <a:srgbClr val="1F1F1F"/>
              </a:buClr>
              <a:buSzPts val="1000"/>
              <a:buFont typeface="Arial" panose="020B0604020202020204" pitchFamily="34" charset="0"/>
              <a:buChar char="•"/>
            </a:pPr>
            <a:r>
              <a:rPr lang="en-US" sz="1600" b="1" u="none" strike="noStrike" kern="100" dirty="0">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Pharmacy services</a:t>
            </a:r>
          </a:p>
          <a:p>
            <a:pPr marL="342900" marR="253365" lvl="0" indent="-342900" algn="just" fontAlgn="base">
              <a:lnSpc>
                <a:spcPct val="99000"/>
              </a:lnSpc>
              <a:spcAft>
                <a:spcPts val="1870"/>
              </a:spcAft>
              <a:buClr>
                <a:srgbClr val="1F1F1F"/>
              </a:buClr>
              <a:buSzPts val="1000"/>
              <a:buFont typeface="Arial" panose="020B0604020202020204" pitchFamily="34" charset="0"/>
              <a:buChar char="•"/>
            </a:pPr>
            <a:r>
              <a:rPr lang="en-US" sz="1600" b="1" u="none" strike="noStrike" kern="100" dirty="0">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Appointment scheduling</a:t>
            </a:r>
            <a:endParaRPr lang="en-CM" dirty="0"/>
          </a:p>
        </p:txBody>
      </p:sp>
    </p:spTree>
    <p:extLst>
      <p:ext uri="{BB962C8B-B14F-4D97-AF65-F5344CB8AC3E}">
        <p14:creationId xmlns:p14="http://schemas.microsoft.com/office/powerpoint/2010/main" val="666418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360E1D-D2F5-6E81-89E8-D51B31814F7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78971" y="522514"/>
            <a:ext cx="3348000" cy="5867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0375AFE4-1FA7-71B0-7C53-A4B578E967D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356208" y="522514"/>
            <a:ext cx="3348000" cy="5867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3E046DB3-38AB-D620-3F04-AF27B6673E2C}"/>
              </a:ext>
            </a:extLst>
          </p:cNvPr>
          <p:cNvPicPr/>
          <p:nvPr/>
        </p:nvPicPr>
        <p:blipFill rotWithShape="1">
          <a:blip r:embed="rId4"/>
          <a:srcRect t="834" r="1198" b="-1"/>
          <a:stretch/>
        </p:blipFill>
        <p:spPr bwMode="auto">
          <a:xfrm>
            <a:off x="8145405" y="522512"/>
            <a:ext cx="3348000" cy="58674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466304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FA10C7-8999-1595-BBEC-B7A59D3E237D}"/>
              </a:ext>
            </a:extLst>
          </p:cNvPr>
          <p:cNvPicPr/>
          <p:nvPr/>
        </p:nvPicPr>
        <p:blipFill>
          <a:blip r:embed="rId2"/>
          <a:stretch>
            <a:fillRect/>
          </a:stretch>
        </p:blipFill>
        <p:spPr>
          <a:xfrm>
            <a:off x="424543" y="511629"/>
            <a:ext cx="3348000" cy="58129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8C5C1E8D-24C2-D7D2-F65D-6728C746E21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191000" y="511629"/>
            <a:ext cx="3348000" cy="58129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3BEAA316-E257-176C-022B-BF918D3E181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218713" y="511629"/>
            <a:ext cx="3348000" cy="58129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76662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44E27F-CDA3-42CC-82B0-4F53E749750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5171" y="511629"/>
            <a:ext cx="3327507" cy="58891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43BB8349-4B24-E81D-DC51-E94B5E1FA26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307262" y="484414"/>
            <a:ext cx="3441823" cy="58891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FEA9B218-FA77-108E-3402-723753A94A2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95006" y="484413"/>
            <a:ext cx="3441823" cy="58075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80398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11B86-88D5-911C-B480-A0333BB8EA31}"/>
              </a:ext>
            </a:extLst>
          </p:cNvPr>
          <p:cNvSpPr>
            <a:spLocks noGrp="1"/>
          </p:cNvSpPr>
          <p:nvPr>
            <p:ph type="ctrTitle"/>
          </p:nvPr>
        </p:nvSpPr>
        <p:spPr/>
        <p:txBody>
          <a:bodyPr/>
          <a:lstStyle/>
          <a:p>
            <a:r>
              <a:rPr lang="en-US" dirty="0"/>
              <a:t>UI DESIGN</a:t>
            </a:r>
            <a:endParaRPr lang="en-CM" dirty="0"/>
          </a:p>
        </p:txBody>
      </p:sp>
      <p:sp>
        <p:nvSpPr>
          <p:cNvPr id="3" name="Subtitle 2">
            <a:extLst>
              <a:ext uri="{FF2B5EF4-FFF2-40B4-BE49-F238E27FC236}">
                <a16:creationId xmlns:a16="http://schemas.microsoft.com/office/drawing/2014/main" id="{75E1B1DA-D15C-6663-8604-5E86D517735A}"/>
              </a:ext>
            </a:extLst>
          </p:cNvPr>
          <p:cNvSpPr>
            <a:spLocks noGrp="1"/>
          </p:cNvSpPr>
          <p:nvPr>
            <p:ph type="subTitle" idx="1"/>
          </p:nvPr>
        </p:nvSpPr>
        <p:spPr/>
        <p:txBody>
          <a:bodyPr/>
          <a:lstStyle/>
          <a:p>
            <a:r>
              <a:rPr lang="en-US" dirty="0"/>
              <a:t>C) DOCTOR PANEL</a:t>
            </a:r>
            <a:endParaRPr lang="en-CM" dirty="0"/>
          </a:p>
        </p:txBody>
      </p:sp>
    </p:spTree>
    <p:extLst>
      <p:ext uri="{BB962C8B-B14F-4D97-AF65-F5344CB8AC3E}">
        <p14:creationId xmlns:p14="http://schemas.microsoft.com/office/powerpoint/2010/main" val="2112068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AD2A4C-13AB-2A54-4B4B-6894BCF7F8F4}"/>
              </a:ext>
            </a:extLst>
          </p:cNvPr>
          <p:cNvPicPr/>
          <p:nvPr/>
        </p:nvPicPr>
        <p:blipFill>
          <a:blip r:embed="rId2"/>
          <a:stretch>
            <a:fillRect/>
          </a:stretch>
        </p:blipFill>
        <p:spPr>
          <a:xfrm>
            <a:off x="686332" y="549000"/>
            <a:ext cx="3348000" cy="57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F918EC84-8DAF-27D9-B24E-B8DB697DA49A}"/>
              </a:ext>
            </a:extLst>
          </p:cNvPr>
          <p:cNvPicPr/>
          <p:nvPr/>
        </p:nvPicPr>
        <p:blipFill rotWithShape="1">
          <a:blip r:embed="rId3"/>
          <a:srcRect l="1163" r="1861"/>
          <a:stretch/>
        </p:blipFill>
        <p:spPr bwMode="auto">
          <a:xfrm>
            <a:off x="4422000" y="529675"/>
            <a:ext cx="3348000" cy="57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47E61291-7F7B-8C61-8900-8FC659502F95}"/>
              </a:ext>
            </a:extLst>
          </p:cNvPr>
          <p:cNvSpPr>
            <a:spLocks noChangeArrowheads="1"/>
          </p:cNvSpPr>
          <p:nvPr/>
        </p:nvSpPr>
        <p:spPr bwMode="auto">
          <a:xfrm>
            <a:off x="4516017" y="8677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M"/>
          </a:p>
        </p:txBody>
      </p:sp>
      <p:sp>
        <p:nvSpPr>
          <p:cNvPr id="5" name="Rectangle 4">
            <a:extLst>
              <a:ext uri="{FF2B5EF4-FFF2-40B4-BE49-F238E27FC236}">
                <a16:creationId xmlns:a16="http://schemas.microsoft.com/office/drawing/2014/main" id="{C1C40C67-91BF-3032-6677-E94A4DDFFB84}"/>
              </a:ext>
            </a:extLst>
          </p:cNvPr>
          <p:cNvSpPr>
            <a:spLocks noChangeArrowheads="1"/>
          </p:cNvSpPr>
          <p:nvPr/>
        </p:nvSpPr>
        <p:spPr bwMode="auto">
          <a:xfrm>
            <a:off x="4973217" y="108118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M"/>
          </a:p>
        </p:txBody>
      </p:sp>
      <p:pic>
        <p:nvPicPr>
          <p:cNvPr id="6" name="Picture 5">
            <a:extLst>
              <a:ext uri="{FF2B5EF4-FFF2-40B4-BE49-F238E27FC236}">
                <a16:creationId xmlns:a16="http://schemas.microsoft.com/office/drawing/2014/main" id="{432CFC53-28F0-8E59-C43B-3B6AFFC8075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52765" y="549000"/>
            <a:ext cx="3348000" cy="57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a:extLst>
              <a:ext uri="{FF2B5EF4-FFF2-40B4-BE49-F238E27FC236}">
                <a16:creationId xmlns:a16="http://schemas.microsoft.com/office/drawing/2014/main" id="{66E94B52-05B8-426B-A8B7-5BC5718E1EB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M"/>
          </a:p>
        </p:txBody>
      </p:sp>
      <p:sp>
        <p:nvSpPr>
          <p:cNvPr id="9" name="Rectangle 8">
            <a:extLst>
              <a:ext uri="{FF2B5EF4-FFF2-40B4-BE49-F238E27FC236}">
                <a16:creationId xmlns:a16="http://schemas.microsoft.com/office/drawing/2014/main" id="{C428C540-2C0B-F6DD-F2C6-BE74B8DE368C}"/>
              </a:ext>
            </a:extLst>
          </p:cNvPr>
          <p:cNvSpPr>
            <a:spLocks noChangeArrowheads="1"/>
          </p:cNvSpPr>
          <p:nvPr/>
        </p:nvSpPr>
        <p:spPr bwMode="auto">
          <a:xfrm>
            <a:off x="457200" y="12122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M"/>
          </a:p>
        </p:txBody>
      </p:sp>
    </p:spTree>
    <p:extLst>
      <p:ext uri="{BB962C8B-B14F-4D97-AF65-F5344CB8AC3E}">
        <p14:creationId xmlns:p14="http://schemas.microsoft.com/office/powerpoint/2010/main" val="2700452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808766-C693-4199-879C-F4E58CE689C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39342" y="609600"/>
            <a:ext cx="3163079" cy="56823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C1D81B66-3A12-6F1D-19DD-1AAA8D4CC38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32234" y="609600"/>
            <a:ext cx="3163079" cy="5584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a:extLst>
              <a:ext uri="{FF2B5EF4-FFF2-40B4-BE49-F238E27FC236}">
                <a16:creationId xmlns:a16="http://schemas.microsoft.com/office/drawing/2014/main" id="{5400FD74-71CB-196C-C18D-FC5729B124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M"/>
          </a:p>
        </p:txBody>
      </p:sp>
      <p:sp>
        <p:nvSpPr>
          <p:cNvPr id="5" name="Rectangle 4">
            <a:extLst>
              <a:ext uri="{FF2B5EF4-FFF2-40B4-BE49-F238E27FC236}">
                <a16:creationId xmlns:a16="http://schemas.microsoft.com/office/drawing/2014/main" id="{341DB656-06B9-9C05-126A-27C06219E951}"/>
              </a:ext>
            </a:extLst>
          </p:cNvPr>
          <p:cNvSpPr>
            <a:spLocks noChangeArrowheads="1"/>
          </p:cNvSpPr>
          <p:nvPr/>
        </p:nvSpPr>
        <p:spPr bwMode="auto">
          <a:xfrm>
            <a:off x="457200" y="118792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M"/>
          </a:p>
        </p:txBody>
      </p:sp>
      <p:pic>
        <p:nvPicPr>
          <p:cNvPr id="6" name="Picture 5">
            <a:extLst>
              <a:ext uri="{FF2B5EF4-FFF2-40B4-BE49-F238E27FC236}">
                <a16:creationId xmlns:a16="http://schemas.microsoft.com/office/drawing/2014/main" id="{0E0EC8A6-DE7D-8FB1-07E4-0E343994BF8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20486" y="609600"/>
            <a:ext cx="3355353" cy="56823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48773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6E5F94-B62B-5CA0-B11A-F3DBE6C4FC9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61439" y="457200"/>
            <a:ext cx="3505201" cy="72897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A106C656-9E0B-CBBD-B4D7-AD407D7F496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00240" y="457200"/>
            <a:ext cx="3058160" cy="59740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a:extLst>
              <a:ext uri="{FF2B5EF4-FFF2-40B4-BE49-F238E27FC236}">
                <a16:creationId xmlns:a16="http://schemas.microsoft.com/office/drawing/2014/main" id="{B6E8580D-81A7-9909-C297-DCEE6DB0C39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M"/>
          </a:p>
        </p:txBody>
      </p:sp>
      <p:sp>
        <p:nvSpPr>
          <p:cNvPr id="5" name="Rectangle 4">
            <a:extLst>
              <a:ext uri="{FF2B5EF4-FFF2-40B4-BE49-F238E27FC236}">
                <a16:creationId xmlns:a16="http://schemas.microsoft.com/office/drawing/2014/main" id="{FBDACFD2-090B-D996-8934-8AD345C1A1BC}"/>
              </a:ext>
            </a:extLst>
          </p:cNvPr>
          <p:cNvSpPr>
            <a:spLocks noChangeArrowheads="1"/>
          </p:cNvSpPr>
          <p:nvPr/>
        </p:nvSpPr>
        <p:spPr bwMode="auto">
          <a:xfrm>
            <a:off x="0" y="16262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CM" sz="1200" b="0" i="0" u="none" strike="noStrike" cap="none" normalizeH="0" baseline="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CM"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7172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FAE10-0C4C-0856-3FF3-9C67B0C20F0F}"/>
              </a:ext>
            </a:extLst>
          </p:cNvPr>
          <p:cNvSpPr>
            <a:spLocks noGrp="1"/>
          </p:cNvSpPr>
          <p:nvPr>
            <p:ph type="title"/>
          </p:nvPr>
        </p:nvSpPr>
        <p:spPr>
          <a:xfrm>
            <a:off x="594804" y="982132"/>
            <a:ext cx="11079332" cy="5054684"/>
          </a:xfrm>
        </p:spPr>
        <p:txBody>
          <a:bodyPr/>
          <a:lstStyle/>
          <a:p>
            <a:r>
              <a:rPr lang="en-US" b="1" dirty="0"/>
              <a:t>3) DATABASE DESIGN</a:t>
            </a:r>
            <a:endParaRPr lang="en-CM" b="1" dirty="0"/>
          </a:p>
        </p:txBody>
      </p:sp>
    </p:spTree>
    <p:extLst>
      <p:ext uri="{BB962C8B-B14F-4D97-AF65-F5344CB8AC3E}">
        <p14:creationId xmlns:p14="http://schemas.microsoft.com/office/powerpoint/2010/main" val="2635325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C2195B-9A03-917D-7E39-1A6F679C0953}"/>
              </a:ext>
            </a:extLst>
          </p:cNvPr>
          <p:cNvPicPr/>
          <p:nvPr/>
        </p:nvPicPr>
        <p:blipFill>
          <a:blip r:embed="rId2"/>
          <a:stretch>
            <a:fillRect/>
          </a:stretch>
        </p:blipFill>
        <p:spPr>
          <a:xfrm>
            <a:off x="559293" y="1305017"/>
            <a:ext cx="10945773" cy="4967056"/>
          </a:xfrm>
          <a:prstGeom prst="rect">
            <a:avLst/>
          </a:prstGeom>
        </p:spPr>
      </p:pic>
    </p:spTree>
    <p:extLst>
      <p:ext uri="{BB962C8B-B14F-4D97-AF65-F5344CB8AC3E}">
        <p14:creationId xmlns:p14="http://schemas.microsoft.com/office/powerpoint/2010/main" val="310646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69AA81-3393-10D5-8A0E-95AC595221EA}"/>
              </a:ext>
            </a:extLst>
          </p:cNvPr>
          <p:cNvPicPr/>
          <p:nvPr/>
        </p:nvPicPr>
        <p:blipFill>
          <a:blip r:embed="rId2"/>
          <a:stretch>
            <a:fillRect/>
          </a:stretch>
        </p:blipFill>
        <p:spPr>
          <a:xfrm>
            <a:off x="568171" y="1154097"/>
            <a:ext cx="10963921" cy="5299968"/>
          </a:xfrm>
          <a:prstGeom prst="rect">
            <a:avLst/>
          </a:prstGeom>
        </p:spPr>
      </p:pic>
    </p:spTree>
    <p:extLst>
      <p:ext uri="{BB962C8B-B14F-4D97-AF65-F5344CB8AC3E}">
        <p14:creationId xmlns:p14="http://schemas.microsoft.com/office/powerpoint/2010/main" val="969335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3970-4C11-5B74-7DF3-7896BD4B66E3}"/>
              </a:ext>
            </a:extLst>
          </p:cNvPr>
          <p:cNvSpPr>
            <a:spLocks noGrp="1"/>
          </p:cNvSpPr>
          <p:nvPr>
            <p:ph type="title"/>
          </p:nvPr>
        </p:nvSpPr>
        <p:spPr>
          <a:xfrm>
            <a:off x="539230" y="542528"/>
            <a:ext cx="11285825" cy="1255194"/>
          </a:xfrm>
        </p:spPr>
        <p:txBody>
          <a:bodyPr>
            <a:normAutofit fontScale="90000"/>
          </a:bodyPr>
          <a:lstStyle/>
          <a:p>
            <a:pPr marL="71755" indent="-14605">
              <a:lnSpc>
                <a:spcPct val="107000"/>
              </a:lnSpc>
              <a:spcAft>
                <a:spcPts val="5"/>
              </a:spcAft>
            </a:pPr>
            <a:br>
              <a:rPr lang="en-US" sz="2700" b="1" kern="100" dirty="0">
                <a:solidFill>
                  <a:schemeClr val="tx1"/>
                </a:solidFill>
                <a:effectLst/>
                <a:latin typeface="Times New Roman" panose="02020603050405020304" pitchFamily="18" charset="0"/>
                <a:ea typeface="Calibri" panose="020F0502020204030204" pitchFamily="34" charset="0"/>
              </a:rPr>
            </a:br>
            <a:br>
              <a:rPr lang="en-US" sz="2700" b="1" kern="100" dirty="0">
                <a:solidFill>
                  <a:schemeClr val="tx1"/>
                </a:solidFill>
                <a:effectLst/>
                <a:latin typeface="Times New Roman" panose="02020603050405020304" pitchFamily="18" charset="0"/>
                <a:ea typeface="Calibri" panose="020F0502020204030204" pitchFamily="34" charset="0"/>
              </a:rPr>
            </a:br>
            <a:br>
              <a:rPr lang="en-US" sz="2700" b="1" kern="100" dirty="0">
                <a:solidFill>
                  <a:schemeClr val="tx1"/>
                </a:solidFill>
                <a:effectLst/>
                <a:latin typeface="Times New Roman" panose="02020603050405020304" pitchFamily="18" charset="0"/>
                <a:ea typeface="Calibri" panose="020F0502020204030204" pitchFamily="34" charset="0"/>
              </a:rPr>
            </a:br>
            <a:r>
              <a:rPr lang="en-US" sz="3600" b="1" kern="100" dirty="0">
                <a:solidFill>
                  <a:schemeClr val="tx1"/>
                </a:solidFill>
                <a:effectLst/>
                <a:latin typeface="Times New Roman" panose="02020603050405020304" pitchFamily="18" charset="0"/>
                <a:ea typeface="Calibri" panose="020F0502020204030204" pitchFamily="34" charset="0"/>
              </a:rPr>
              <a:t>PROJECT DETAILS, REQUIREMENT DESCRIPTION AND STANDARDS ANALYSIS  </a:t>
            </a:r>
            <a:br>
              <a:rPr lang="en-CM" sz="1800" b="1" kern="100" dirty="0">
                <a:solidFill>
                  <a:srgbClr val="000000"/>
                </a:solidFill>
                <a:effectLst/>
                <a:latin typeface="Calibri" panose="020F0502020204030204" pitchFamily="34" charset="0"/>
                <a:ea typeface="Calibri" panose="020F0502020204030204" pitchFamily="34" charset="0"/>
              </a:rPr>
            </a:br>
            <a:r>
              <a:rPr lang="en-US" sz="1800" kern="100" dirty="0">
                <a:solidFill>
                  <a:srgbClr val="000000"/>
                </a:solidFill>
                <a:effectLst/>
                <a:latin typeface="Times New Roman" panose="02020603050405020304" pitchFamily="18" charset="0"/>
                <a:ea typeface="Calibri" panose="020F0502020204030204" pitchFamily="34" charset="0"/>
              </a:rPr>
              <a:t> </a:t>
            </a:r>
            <a:br>
              <a:rPr lang="en-CM" sz="1800" kern="100" dirty="0">
                <a:solidFill>
                  <a:srgbClr val="000000"/>
                </a:solidFill>
                <a:effectLst/>
                <a:latin typeface="Calibri" panose="020F0502020204030204" pitchFamily="34" charset="0"/>
                <a:ea typeface="Calibri" panose="020F0502020204030204" pitchFamily="34" charset="0"/>
              </a:rPr>
            </a:br>
            <a:endParaRPr lang="en-CM" dirty="0"/>
          </a:p>
        </p:txBody>
      </p:sp>
      <p:sp>
        <p:nvSpPr>
          <p:cNvPr id="6" name="TextBox 5">
            <a:extLst>
              <a:ext uri="{FF2B5EF4-FFF2-40B4-BE49-F238E27FC236}">
                <a16:creationId xmlns:a16="http://schemas.microsoft.com/office/drawing/2014/main" id="{4ABA0F3B-52C4-EE11-8F6D-B6A9DB6CEDA2}"/>
              </a:ext>
            </a:extLst>
          </p:cNvPr>
          <p:cNvSpPr txBox="1"/>
          <p:nvPr/>
        </p:nvSpPr>
        <p:spPr>
          <a:xfrm>
            <a:off x="6094446" y="2031094"/>
            <a:ext cx="6097554" cy="4284378"/>
          </a:xfrm>
          <a:prstGeom prst="rect">
            <a:avLst/>
          </a:prstGeom>
          <a:noFill/>
        </p:spPr>
        <p:txBody>
          <a:bodyPr wrap="square">
            <a:spAutoFit/>
          </a:bodyPr>
          <a:lstStyle/>
          <a:p>
            <a:pPr marL="171450" indent="-6350" algn="just">
              <a:lnSpc>
                <a:spcPct val="107000"/>
              </a:lnSpc>
              <a:spcAft>
                <a:spcPts val="1690"/>
              </a:spcAft>
            </a:pPr>
            <a:r>
              <a:rPr lang="en-US" sz="2400" b="0" u="sng" kern="100" dirty="0">
                <a:solidFill>
                  <a:schemeClr val="tx1">
                    <a:lumMod val="85000"/>
                  </a:schemeClr>
                </a:solidFill>
                <a:effectLst/>
                <a:uFill>
                  <a:solidFill>
                    <a:srgbClr val="1F1F1F"/>
                  </a:solidFill>
                </a:uFill>
                <a:latin typeface="Times New Roman" panose="02020603050405020304" pitchFamily="18" charset="0"/>
                <a:ea typeface="Calibri" panose="020F0502020204030204" pitchFamily="34" charset="0"/>
                <a:cs typeface="Calibri" panose="020F0502020204030204" pitchFamily="34" charset="0"/>
              </a:rPr>
              <a:t>NON-FUNCTIONAL REQUIREMENTS:</a:t>
            </a:r>
            <a:r>
              <a:rPr lang="en-US" sz="1800" b="1" u="none" strike="noStrike" kern="100" dirty="0">
                <a:solidFill>
                  <a:schemeClr val="tx1">
                    <a:lumMod val="85000"/>
                  </a:schemeClr>
                </a:solidFill>
                <a:effectLst/>
                <a:uFill>
                  <a:solidFill>
                    <a:srgbClr val="000000"/>
                  </a:solidFill>
                </a:uFill>
                <a:latin typeface="Times New Roman" panose="02020603050405020304" pitchFamily="18" charset="0"/>
                <a:ea typeface="Calibri" panose="020F0502020204030204" pitchFamily="34" charset="0"/>
              </a:rPr>
              <a:t> </a:t>
            </a:r>
            <a:endParaRPr lang="en-CM" sz="1800" b="1" u="sng" kern="100" dirty="0">
              <a:solidFill>
                <a:schemeClr val="tx1">
                  <a:lumMod val="85000"/>
                </a:schemeClr>
              </a:solidFill>
              <a:effectLst/>
              <a:uFill>
                <a:solidFill>
                  <a:srgbClr val="1F1F1F"/>
                </a:solidFill>
              </a:uFill>
              <a:latin typeface="Arial" panose="020B0604020202020204" pitchFamily="34" charset="0"/>
              <a:ea typeface="Arial" panose="020B0604020202020204" pitchFamily="34" charset="0"/>
            </a:endParaRPr>
          </a:p>
          <a:p>
            <a:pPr marL="457200" algn="just">
              <a:lnSpc>
                <a:spcPct val="107000"/>
              </a:lnSpc>
              <a:spcAft>
                <a:spcPts val="800"/>
              </a:spcAft>
            </a:pPr>
            <a:endParaRPr lang="en-US" sz="1800" kern="100" dirty="0">
              <a:solidFill>
                <a:schemeClr val="tx1">
                  <a:lumMod val="85000"/>
                </a:schemeClr>
              </a:solidFill>
              <a:effectLst/>
              <a:latin typeface="Segoe UI Symbol" panose="020B0502040204020203" pitchFamily="34" charset="0"/>
              <a:ea typeface="Wingdings" panose="05000000000000000000" pitchFamily="2" charset="2"/>
              <a:cs typeface="Segoe UI Symbol" panose="020B0502040204020203" pitchFamily="34" charset="0"/>
            </a:endParaRPr>
          </a:p>
          <a:p>
            <a:pPr marL="457200" algn="just">
              <a:lnSpc>
                <a:spcPct val="107000"/>
              </a:lnSpc>
              <a:spcAft>
                <a:spcPts val="800"/>
              </a:spcAft>
            </a:pPr>
            <a:r>
              <a:rPr lang="en-US" sz="1800" kern="100" dirty="0">
                <a:solidFill>
                  <a:schemeClr val="tx1">
                    <a:lumMod val="85000"/>
                  </a:schemeClr>
                </a:solidFill>
                <a:effectLst/>
                <a:latin typeface="Segoe UI Symbol" panose="020B0502040204020203" pitchFamily="34" charset="0"/>
                <a:ea typeface="Wingdings" panose="05000000000000000000" pitchFamily="2" charset="2"/>
                <a:cs typeface="Segoe UI Symbol" panose="020B0502040204020203" pitchFamily="34" charset="0"/>
              </a:rPr>
              <a:t>➢</a:t>
            </a:r>
            <a:r>
              <a:rPr lang="en-US" sz="1800" kern="100" dirty="0">
                <a:solidFill>
                  <a:schemeClr val="tx1">
                    <a:lumMod val="85000"/>
                  </a:schemeClr>
                </a:solidFill>
                <a:effectLst/>
                <a:latin typeface="Times New Roman" panose="02020603050405020304" pitchFamily="18" charset="0"/>
                <a:ea typeface="Wingdings" panose="05000000000000000000" pitchFamily="2" charset="2"/>
              </a:rPr>
              <a:t> </a:t>
            </a:r>
            <a:r>
              <a:rPr lang="en-US" sz="1800" b="1" kern="0" dirty="0">
                <a:solidFill>
                  <a:schemeClr val="tx1">
                    <a:lumMod val="85000"/>
                  </a:schemeClr>
                </a:solidFill>
                <a:effectLst/>
                <a:latin typeface="Times New Roman" panose="02020603050405020304" pitchFamily="18" charset="0"/>
                <a:ea typeface="Times New Roman" panose="02020603050405020304" pitchFamily="18" charset="0"/>
              </a:rPr>
              <a:t>Security of telemedicine application</a:t>
            </a:r>
            <a:endParaRPr lang="en-CM" sz="1800" kern="100" dirty="0">
              <a:solidFill>
                <a:schemeClr val="tx1">
                  <a:lumMod val="85000"/>
                </a:schemeClr>
              </a:solidFill>
              <a:effectLst/>
              <a:latin typeface="Calibri" panose="020F0502020204030204" pitchFamily="34" charset="0"/>
              <a:ea typeface="Calibri" panose="020F0502020204030204" pitchFamily="34" charset="0"/>
            </a:endParaRPr>
          </a:p>
          <a:p>
            <a:pPr lvl="0" algn="just">
              <a:lnSpc>
                <a:spcPct val="107000"/>
              </a:lnSpc>
              <a:spcBef>
                <a:spcPts val="1800"/>
              </a:spcBef>
              <a:spcAft>
                <a:spcPts val="1800"/>
              </a:spcAft>
            </a:pPr>
            <a:r>
              <a:rPr lang="en-US" sz="1800" kern="100" dirty="0">
                <a:solidFill>
                  <a:schemeClr val="tx1">
                    <a:lumMod val="85000"/>
                  </a:schemeClr>
                </a:solidFill>
                <a:effectLst/>
                <a:latin typeface="Segoe UI Symbol" panose="020B0502040204020203" pitchFamily="34" charset="0"/>
                <a:ea typeface="Wingdings" panose="05000000000000000000" pitchFamily="2" charset="2"/>
                <a:cs typeface="Segoe UI Symbol" panose="020B0502040204020203" pitchFamily="34" charset="0"/>
              </a:rPr>
              <a:t>      ➢</a:t>
            </a:r>
            <a:r>
              <a:rPr lang="en-US" sz="1800" kern="100" dirty="0">
                <a:solidFill>
                  <a:schemeClr val="tx1">
                    <a:lumMod val="85000"/>
                  </a:schemeClr>
                </a:solidFill>
                <a:effectLst/>
                <a:latin typeface="Times New Roman" panose="02020603050405020304" pitchFamily="18" charset="0"/>
                <a:ea typeface="Arial" panose="020B0604020202020204" pitchFamily="34" charset="0"/>
              </a:rPr>
              <a:t> </a:t>
            </a:r>
            <a:r>
              <a:rPr lang="en-US" sz="1800" b="1" kern="0" dirty="0">
                <a:solidFill>
                  <a:schemeClr val="tx1">
                    <a:lumMod val="85000"/>
                  </a:schemeClr>
                </a:solidFill>
                <a:effectLst/>
                <a:latin typeface="Times New Roman" panose="02020603050405020304" pitchFamily="18" charset="0"/>
                <a:ea typeface="Times New Roman" panose="02020603050405020304" pitchFamily="18" charset="0"/>
                <a:cs typeface="Arial" panose="020B0604020202020204" pitchFamily="34" charset="0"/>
              </a:rPr>
              <a:t>Usability and User Experience</a:t>
            </a:r>
            <a:endParaRPr lang="en-CM" sz="1800" kern="100" dirty="0">
              <a:solidFill>
                <a:schemeClr val="tx1">
                  <a:lumMod val="85000"/>
                </a:schemeClr>
              </a:solidFill>
              <a:effectLst/>
              <a:latin typeface="Calibri" panose="020F0502020204030204" pitchFamily="34" charset="0"/>
              <a:ea typeface="Times New Roman" panose="02020603050405020304" pitchFamily="18" charset="0"/>
              <a:cs typeface="Arial" panose="020B0604020202020204" pitchFamily="34" charset="0"/>
            </a:endParaRPr>
          </a:p>
          <a:p>
            <a:pPr lvl="0" algn="just">
              <a:lnSpc>
                <a:spcPct val="107000"/>
              </a:lnSpc>
              <a:spcBef>
                <a:spcPts val="1800"/>
              </a:spcBef>
              <a:spcAft>
                <a:spcPts val="1800"/>
              </a:spcAft>
            </a:pPr>
            <a:r>
              <a:rPr lang="en-US" sz="1800" kern="100" dirty="0">
                <a:solidFill>
                  <a:schemeClr val="tx1">
                    <a:lumMod val="85000"/>
                  </a:schemeClr>
                </a:solidFill>
                <a:effectLst/>
                <a:latin typeface="Segoe UI Symbol" panose="020B0502040204020203" pitchFamily="34" charset="0"/>
                <a:ea typeface="Wingdings" panose="05000000000000000000" pitchFamily="2" charset="2"/>
                <a:cs typeface="Segoe UI Symbol" panose="020B0502040204020203" pitchFamily="34" charset="0"/>
              </a:rPr>
              <a:t>      ➢</a:t>
            </a:r>
            <a:r>
              <a:rPr lang="en-US" sz="1800" kern="100" dirty="0">
                <a:solidFill>
                  <a:schemeClr val="tx1">
                    <a:lumMod val="85000"/>
                  </a:schemeClr>
                </a:solidFill>
                <a:effectLst/>
                <a:latin typeface="Times New Roman" panose="02020603050405020304" pitchFamily="18" charset="0"/>
                <a:ea typeface="Arial" panose="020B0604020202020204" pitchFamily="34" charset="0"/>
              </a:rPr>
              <a:t> </a:t>
            </a:r>
            <a:r>
              <a:rPr lang="en-US" sz="1800" b="1" kern="0" dirty="0">
                <a:solidFill>
                  <a:schemeClr val="tx1">
                    <a:lumMod val="85000"/>
                  </a:schemeClr>
                </a:solidFill>
                <a:effectLst/>
                <a:latin typeface="Times New Roman" panose="02020603050405020304" pitchFamily="18" charset="0"/>
                <a:ea typeface="Times New Roman" panose="02020603050405020304" pitchFamily="18" charset="0"/>
              </a:rPr>
              <a:t>Reliability and Availability</a:t>
            </a:r>
            <a:endParaRPr lang="en-CM" sz="1800" kern="100" dirty="0">
              <a:solidFill>
                <a:schemeClr val="tx1">
                  <a:lumMod val="85000"/>
                </a:schemeClr>
              </a:solidFill>
              <a:effectLst/>
              <a:latin typeface="Calibri" panose="020F0502020204030204" pitchFamily="34" charset="0"/>
              <a:ea typeface="Calibri" panose="020F0502020204030204" pitchFamily="34" charset="0"/>
            </a:endParaRPr>
          </a:p>
          <a:p>
            <a:pPr lvl="0" algn="just">
              <a:lnSpc>
                <a:spcPct val="107000"/>
              </a:lnSpc>
              <a:spcBef>
                <a:spcPts val="1800"/>
              </a:spcBef>
              <a:spcAft>
                <a:spcPts val="1800"/>
              </a:spcAft>
            </a:pPr>
            <a:r>
              <a:rPr lang="en-US" sz="1800" kern="100" dirty="0">
                <a:solidFill>
                  <a:schemeClr val="tx1">
                    <a:lumMod val="85000"/>
                  </a:schemeClr>
                </a:solidFill>
                <a:effectLst/>
                <a:latin typeface="Segoe UI Symbol" panose="020B0502040204020203" pitchFamily="34" charset="0"/>
                <a:ea typeface="Wingdings" panose="05000000000000000000" pitchFamily="2" charset="2"/>
                <a:cs typeface="Segoe UI Symbol" panose="020B0502040204020203" pitchFamily="34" charset="0"/>
              </a:rPr>
              <a:t>      ➢</a:t>
            </a:r>
            <a:r>
              <a:rPr lang="en-US" sz="1800" kern="100" dirty="0">
                <a:solidFill>
                  <a:schemeClr val="tx1">
                    <a:lumMod val="85000"/>
                  </a:schemeClr>
                </a:solidFill>
                <a:effectLst/>
                <a:latin typeface="Times New Roman" panose="02020603050405020304" pitchFamily="18" charset="0"/>
                <a:ea typeface="Arial" panose="020B0604020202020204" pitchFamily="34" charset="0"/>
              </a:rPr>
              <a:t> </a:t>
            </a:r>
            <a:r>
              <a:rPr lang="en-US" sz="1800" b="1" kern="0" dirty="0">
                <a:solidFill>
                  <a:schemeClr val="tx1">
                    <a:lumMod val="85000"/>
                  </a:schemeClr>
                </a:solidFill>
                <a:effectLst/>
                <a:latin typeface="Times New Roman" panose="02020603050405020304" pitchFamily="18" charset="0"/>
                <a:ea typeface="Times New Roman" panose="02020603050405020304" pitchFamily="18" charset="0"/>
              </a:rPr>
              <a:t>Accessibility</a:t>
            </a:r>
            <a:endParaRPr lang="en-CM" sz="1800" kern="100" dirty="0">
              <a:solidFill>
                <a:schemeClr val="tx1">
                  <a:lumMod val="85000"/>
                </a:schemeClr>
              </a:solidFill>
              <a:effectLst/>
              <a:latin typeface="Calibri" panose="020F0502020204030204" pitchFamily="34" charset="0"/>
              <a:ea typeface="Calibri" panose="020F0502020204030204" pitchFamily="34" charset="0"/>
            </a:endParaRPr>
          </a:p>
          <a:p>
            <a:pPr lvl="0" algn="just">
              <a:lnSpc>
                <a:spcPct val="107000"/>
              </a:lnSpc>
              <a:spcBef>
                <a:spcPts val="1800"/>
              </a:spcBef>
              <a:spcAft>
                <a:spcPts val="1800"/>
              </a:spcAft>
            </a:pPr>
            <a:r>
              <a:rPr lang="en-US" sz="1800" kern="100" dirty="0">
                <a:solidFill>
                  <a:schemeClr val="tx1">
                    <a:lumMod val="85000"/>
                  </a:schemeClr>
                </a:solidFill>
                <a:effectLst/>
                <a:latin typeface="Segoe UI Symbol" panose="020B0502040204020203" pitchFamily="34" charset="0"/>
                <a:ea typeface="Wingdings" panose="05000000000000000000" pitchFamily="2" charset="2"/>
                <a:cs typeface="Segoe UI Symbol" panose="020B0502040204020203" pitchFamily="34" charset="0"/>
              </a:rPr>
              <a:t>      ➢</a:t>
            </a:r>
            <a:r>
              <a:rPr lang="en-US" sz="1800" kern="100" dirty="0">
                <a:solidFill>
                  <a:schemeClr val="tx1">
                    <a:lumMod val="85000"/>
                  </a:schemeClr>
                </a:solidFill>
                <a:effectLst/>
                <a:latin typeface="Times New Roman" panose="02020603050405020304" pitchFamily="18" charset="0"/>
                <a:ea typeface="Arial" panose="020B0604020202020204" pitchFamily="34" charset="0"/>
              </a:rPr>
              <a:t> </a:t>
            </a:r>
            <a:r>
              <a:rPr lang="en-US" sz="1800" b="1" kern="0" dirty="0">
                <a:solidFill>
                  <a:schemeClr val="tx1">
                    <a:lumMod val="85000"/>
                  </a:schemeClr>
                </a:solidFill>
                <a:effectLst/>
                <a:latin typeface="Times New Roman" panose="02020603050405020304" pitchFamily="18" charset="0"/>
                <a:ea typeface="Times New Roman" panose="02020603050405020304" pitchFamily="18" charset="0"/>
                <a:cs typeface="Arial" panose="020B0604020202020204" pitchFamily="34" charset="0"/>
              </a:rPr>
              <a:t>Performance and Scalability</a:t>
            </a:r>
          </a:p>
        </p:txBody>
      </p:sp>
      <p:sp>
        <p:nvSpPr>
          <p:cNvPr id="8" name="TextBox 7">
            <a:extLst>
              <a:ext uri="{FF2B5EF4-FFF2-40B4-BE49-F238E27FC236}">
                <a16:creationId xmlns:a16="http://schemas.microsoft.com/office/drawing/2014/main" id="{8CD9735F-2A8C-CEBE-63BB-B565A8B16B97}"/>
              </a:ext>
            </a:extLst>
          </p:cNvPr>
          <p:cNvSpPr txBox="1"/>
          <p:nvPr/>
        </p:nvSpPr>
        <p:spPr>
          <a:xfrm>
            <a:off x="539230" y="2061359"/>
            <a:ext cx="5395426" cy="4254113"/>
          </a:xfrm>
          <a:prstGeom prst="rect">
            <a:avLst/>
          </a:prstGeom>
          <a:noFill/>
        </p:spPr>
        <p:txBody>
          <a:bodyPr wrap="square">
            <a:spAutoFit/>
          </a:bodyPr>
          <a:lstStyle/>
          <a:p>
            <a:pPr marL="171450" indent="-6350" algn="just">
              <a:lnSpc>
                <a:spcPct val="107000"/>
              </a:lnSpc>
              <a:spcAft>
                <a:spcPts val="1690"/>
              </a:spcAft>
            </a:pPr>
            <a:r>
              <a:rPr lang="en-US" sz="2400" b="0" u="sng" kern="100" dirty="0">
                <a:solidFill>
                  <a:schemeClr val="tx1">
                    <a:lumMod val="85000"/>
                  </a:schemeClr>
                </a:solidFill>
                <a:effectLst/>
                <a:uFill>
                  <a:solidFill>
                    <a:srgbClr val="1F1F1F"/>
                  </a:solidFill>
                </a:uFill>
                <a:latin typeface="Times New Roman" panose="02020603050405020304" pitchFamily="18" charset="0"/>
                <a:ea typeface="Calibri" panose="020F0502020204030204" pitchFamily="34" charset="0"/>
                <a:cs typeface="Calibri" panose="020F0502020204030204" pitchFamily="34" charset="0"/>
              </a:rPr>
              <a:t>FUNCTIONAL REQUIREMENTS:</a:t>
            </a:r>
            <a:r>
              <a:rPr lang="en-US" sz="1800" b="1" u="none" strike="noStrike" kern="100" dirty="0">
                <a:solidFill>
                  <a:schemeClr val="tx1">
                    <a:lumMod val="85000"/>
                  </a:schemeClr>
                </a:solidFill>
                <a:effectLst/>
                <a:uFill>
                  <a:solidFill>
                    <a:srgbClr val="000000"/>
                  </a:solidFill>
                </a:uFill>
                <a:latin typeface="Times New Roman" panose="02020603050405020304" pitchFamily="18" charset="0"/>
                <a:ea typeface="Calibri" panose="020F0502020204030204" pitchFamily="34" charset="0"/>
              </a:rPr>
              <a:t> </a:t>
            </a:r>
            <a:endParaRPr lang="en-CM" sz="1800" b="1" u="sng" kern="100" dirty="0">
              <a:solidFill>
                <a:schemeClr val="tx1">
                  <a:lumMod val="85000"/>
                </a:schemeClr>
              </a:solidFill>
              <a:effectLst/>
              <a:uFill>
                <a:solidFill>
                  <a:srgbClr val="1F1F1F"/>
                </a:solidFill>
              </a:uFill>
              <a:latin typeface="Arial" panose="020B0604020202020204" pitchFamily="34" charset="0"/>
              <a:ea typeface="Arial" panose="020B0604020202020204" pitchFamily="34" charset="0"/>
            </a:endParaRPr>
          </a:p>
          <a:p>
            <a:pPr marL="457200" algn="just">
              <a:lnSpc>
                <a:spcPct val="107000"/>
              </a:lnSpc>
              <a:spcAft>
                <a:spcPts val="800"/>
              </a:spcAft>
            </a:pPr>
            <a:r>
              <a:rPr lang="en-US" sz="1800" kern="100" dirty="0">
                <a:solidFill>
                  <a:schemeClr val="tx1">
                    <a:lumMod val="85000"/>
                  </a:schemeClr>
                </a:solidFill>
                <a:effectLst/>
                <a:latin typeface="Times New Roman" panose="02020603050405020304" pitchFamily="18" charset="0"/>
                <a:ea typeface="Calibri" panose="020F0502020204030204" pitchFamily="34" charset="0"/>
              </a:rPr>
              <a:t> </a:t>
            </a:r>
            <a:endParaRPr lang="en-CM" sz="1600" kern="100" dirty="0">
              <a:solidFill>
                <a:schemeClr val="tx1">
                  <a:lumMod val="85000"/>
                </a:schemeClr>
              </a:solidFill>
              <a:effectLst/>
              <a:latin typeface="Calibri" panose="020F0502020204030204" pitchFamily="34" charset="0"/>
              <a:ea typeface="Calibri" panose="020F0502020204030204" pitchFamily="34" charset="0"/>
            </a:endParaRPr>
          </a:p>
          <a:p>
            <a:pPr marL="225425" indent="-6350" algn="just">
              <a:lnSpc>
                <a:spcPct val="107000"/>
              </a:lnSpc>
              <a:spcAft>
                <a:spcPts val="1685"/>
              </a:spcAft>
            </a:pPr>
            <a:r>
              <a:rPr lang="en-US" sz="1800" kern="100" dirty="0">
                <a:solidFill>
                  <a:schemeClr val="tx1">
                    <a:lumMod val="85000"/>
                  </a:schemeClr>
                </a:solidFill>
                <a:effectLst/>
                <a:latin typeface="Segoe UI Symbol" panose="020B0502040204020203" pitchFamily="34" charset="0"/>
                <a:ea typeface="Wingdings" panose="05000000000000000000" pitchFamily="2" charset="2"/>
                <a:cs typeface="Segoe UI Symbol" panose="020B0502040204020203" pitchFamily="34" charset="0"/>
              </a:rPr>
              <a:t>➢</a:t>
            </a:r>
            <a:r>
              <a:rPr lang="en-US" sz="1800" kern="100" dirty="0">
                <a:solidFill>
                  <a:schemeClr val="tx1">
                    <a:lumMod val="85000"/>
                  </a:schemeClr>
                </a:solidFill>
                <a:effectLst/>
                <a:latin typeface="Times New Roman" panose="02020603050405020304" pitchFamily="18" charset="0"/>
                <a:ea typeface="Wingdings" panose="05000000000000000000" pitchFamily="2" charset="2"/>
              </a:rPr>
              <a:t> </a:t>
            </a:r>
            <a:r>
              <a:rPr lang="en-US" sz="1800" b="1" kern="100" dirty="0">
                <a:solidFill>
                  <a:schemeClr val="tx1">
                    <a:lumMod val="85000"/>
                  </a:schemeClr>
                </a:solidFill>
                <a:effectLst/>
                <a:latin typeface="Times New Roman" panose="02020603050405020304" pitchFamily="18" charset="0"/>
                <a:ea typeface="Calibri" panose="020F0502020204030204" pitchFamily="34" charset="0"/>
              </a:rPr>
              <a:t>User Authentication and Security of User Data: </a:t>
            </a:r>
            <a:endParaRPr lang="en-CM" sz="1600" kern="100" dirty="0">
              <a:solidFill>
                <a:schemeClr val="tx1">
                  <a:lumMod val="85000"/>
                </a:schemeClr>
              </a:solidFill>
              <a:effectLst/>
              <a:latin typeface="Calibri" panose="020F0502020204030204" pitchFamily="34" charset="0"/>
              <a:ea typeface="Calibri" panose="020F0502020204030204" pitchFamily="34" charset="0"/>
            </a:endParaRPr>
          </a:p>
          <a:p>
            <a:pPr marL="225425" indent="-6350" algn="just">
              <a:lnSpc>
                <a:spcPct val="107000"/>
              </a:lnSpc>
              <a:spcAft>
                <a:spcPts val="1685"/>
              </a:spcAft>
            </a:pPr>
            <a:r>
              <a:rPr lang="en-US" sz="1800" kern="100" dirty="0">
                <a:solidFill>
                  <a:schemeClr val="tx1">
                    <a:lumMod val="85000"/>
                  </a:schemeClr>
                </a:solidFill>
                <a:effectLst/>
                <a:latin typeface="Segoe UI Symbol" panose="020B0502040204020203" pitchFamily="34" charset="0"/>
                <a:ea typeface="Wingdings" panose="05000000000000000000" pitchFamily="2" charset="2"/>
                <a:cs typeface="Segoe UI Symbol" panose="020B0502040204020203" pitchFamily="34" charset="0"/>
              </a:rPr>
              <a:t>➢</a:t>
            </a:r>
            <a:r>
              <a:rPr lang="en-US" sz="1800" kern="100" dirty="0">
                <a:solidFill>
                  <a:schemeClr val="tx1">
                    <a:lumMod val="85000"/>
                  </a:schemeClr>
                </a:solidFill>
                <a:effectLst/>
                <a:latin typeface="Times New Roman" panose="02020603050405020304" pitchFamily="18" charset="0"/>
                <a:ea typeface="Arial" panose="020B0604020202020204" pitchFamily="34" charset="0"/>
              </a:rPr>
              <a:t> </a:t>
            </a:r>
            <a:r>
              <a:rPr lang="en-US" sz="1800" b="1" kern="100" dirty="0">
                <a:solidFill>
                  <a:schemeClr val="tx1">
                    <a:lumMod val="85000"/>
                  </a:schemeClr>
                </a:solidFill>
                <a:effectLst/>
                <a:latin typeface="Times New Roman" panose="02020603050405020304" pitchFamily="18" charset="0"/>
                <a:ea typeface="Calibri" panose="020F0502020204030204" pitchFamily="34" charset="0"/>
              </a:rPr>
              <a:t>Patient-Healthcare Provider Communication and         Consultation</a:t>
            </a:r>
            <a:endParaRPr lang="en-CM" sz="1600" kern="100" dirty="0">
              <a:solidFill>
                <a:schemeClr val="tx1">
                  <a:lumMod val="85000"/>
                </a:schemeClr>
              </a:solidFill>
              <a:effectLst/>
              <a:latin typeface="Calibri" panose="020F0502020204030204" pitchFamily="34" charset="0"/>
              <a:ea typeface="Calibri" panose="020F0502020204030204" pitchFamily="34" charset="0"/>
            </a:endParaRPr>
          </a:p>
          <a:p>
            <a:pPr marL="225425" indent="-6350" algn="just">
              <a:lnSpc>
                <a:spcPct val="107000"/>
              </a:lnSpc>
              <a:spcAft>
                <a:spcPts val="1685"/>
              </a:spcAft>
            </a:pPr>
            <a:r>
              <a:rPr lang="en-US" sz="1800" kern="100" dirty="0">
                <a:solidFill>
                  <a:schemeClr val="tx1">
                    <a:lumMod val="85000"/>
                  </a:schemeClr>
                </a:solidFill>
                <a:effectLst/>
                <a:latin typeface="Segoe UI Symbol" panose="020B0502040204020203" pitchFamily="34" charset="0"/>
                <a:ea typeface="Wingdings" panose="05000000000000000000" pitchFamily="2" charset="2"/>
                <a:cs typeface="Segoe UI Symbol" panose="020B0502040204020203" pitchFamily="34" charset="0"/>
              </a:rPr>
              <a:t>➢</a:t>
            </a:r>
            <a:r>
              <a:rPr lang="en-US" sz="1800" kern="100" dirty="0">
                <a:solidFill>
                  <a:schemeClr val="tx1">
                    <a:lumMod val="85000"/>
                  </a:schemeClr>
                </a:solidFill>
                <a:effectLst/>
                <a:latin typeface="Times New Roman" panose="02020603050405020304" pitchFamily="18" charset="0"/>
                <a:ea typeface="Arial" panose="020B0604020202020204" pitchFamily="34" charset="0"/>
              </a:rPr>
              <a:t> </a:t>
            </a:r>
            <a:r>
              <a:rPr lang="en-US" sz="1800" b="1" kern="100" dirty="0">
                <a:solidFill>
                  <a:schemeClr val="tx1">
                    <a:lumMod val="85000"/>
                  </a:schemeClr>
                </a:solidFill>
                <a:effectLst/>
                <a:latin typeface="Times New Roman" panose="02020603050405020304" pitchFamily="18" charset="0"/>
                <a:ea typeface="Calibri" panose="020F0502020204030204" pitchFamily="34" charset="0"/>
              </a:rPr>
              <a:t>Payment Processing and Transactions </a:t>
            </a:r>
            <a:endParaRPr lang="en-CM" sz="1600" kern="100" dirty="0">
              <a:solidFill>
                <a:schemeClr val="tx1">
                  <a:lumMod val="85000"/>
                </a:schemeClr>
              </a:solidFill>
              <a:effectLst/>
              <a:latin typeface="Calibri" panose="020F0502020204030204" pitchFamily="34" charset="0"/>
              <a:ea typeface="Calibri" panose="020F0502020204030204" pitchFamily="34" charset="0"/>
            </a:endParaRPr>
          </a:p>
          <a:p>
            <a:pPr marL="225425" indent="-6350" algn="just">
              <a:lnSpc>
                <a:spcPct val="107000"/>
              </a:lnSpc>
              <a:spcAft>
                <a:spcPts val="1685"/>
              </a:spcAft>
            </a:pPr>
            <a:r>
              <a:rPr lang="en-US" sz="1800" kern="100" dirty="0">
                <a:solidFill>
                  <a:schemeClr val="tx1">
                    <a:lumMod val="85000"/>
                  </a:schemeClr>
                </a:solidFill>
                <a:effectLst/>
                <a:latin typeface="Segoe UI Symbol" panose="020B0502040204020203" pitchFamily="34" charset="0"/>
                <a:ea typeface="Wingdings" panose="05000000000000000000" pitchFamily="2" charset="2"/>
                <a:cs typeface="Segoe UI Symbol" panose="020B0502040204020203" pitchFamily="34" charset="0"/>
              </a:rPr>
              <a:t>➢</a:t>
            </a:r>
            <a:r>
              <a:rPr lang="en-US" sz="1800" kern="100" dirty="0">
                <a:solidFill>
                  <a:schemeClr val="tx1">
                    <a:lumMod val="85000"/>
                  </a:schemeClr>
                </a:solidFill>
                <a:effectLst/>
                <a:latin typeface="Times New Roman" panose="02020603050405020304" pitchFamily="18" charset="0"/>
                <a:ea typeface="Arial" panose="020B0604020202020204" pitchFamily="34" charset="0"/>
              </a:rPr>
              <a:t> </a:t>
            </a:r>
            <a:r>
              <a:rPr lang="en-US" sz="1800" b="1" kern="100" dirty="0">
                <a:solidFill>
                  <a:schemeClr val="tx1">
                    <a:lumMod val="85000"/>
                  </a:schemeClr>
                </a:solidFill>
                <a:effectLst/>
                <a:latin typeface="Times New Roman" panose="02020603050405020304" pitchFamily="18" charset="0"/>
                <a:ea typeface="Calibri" panose="020F0502020204030204" pitchFamily="34" charset="0"/>
              </a:rPr>
              <a:t>Appointment Scheduling and Management </a:t>
            </a:r>
            <a:endParaRPr lang="en-CM" sz="1600" kern="100" dirty="0">
              <a:solidFill>
                <a:schemeClr val="tx1">
                  <a:lumMod val="85000"/>
                </a:schemeClr>
              </a:solidFill>
              <a:effectLst/>
              <a:latin typeface="Calibri" panose="020F0502020204030204" pitchFamily="34" charset="0"/>
              <a:ea typeface="Calibri" panose="020F0502020204030204" pitchFamily="34" charset="0"/>
            </a:endParaRPr>
          </a:p>
          <a:p>
            <a:pPr marL="225425" indent="-6350" algn="just">
              <a:lnSpc>
                <a:spcPct val="107000"/>
              </a:lnSpc>
              <a:spcAft>
                <a:spcPts val="1685"/>
              </a:spcAft>
            </a:pPr>
            <a:r>
              <a:rPr lang="en-US" sz="1800" kern="100" dirty="0">
                <a:solidFill>
                  <a:schemeClr val="tx1">
                    <a:lumMod val="85000"/>
                  </a:schemeClr>
                </a:solidFill>
                <a:effectLst/>
                <a:latin typeface="Segoe UI Symbol" panose="020B0502040204020203" pitchFamily="34" charset="0"/>
                <a:ea typeface="Wingdings" panose="05000000000000000000" pitchFamily="2" charset="2"/>
                <a:cs typeface="Segoe UI Symbol" panose="020B0502040204020203" pitchFamily="34" charset="0"/>
              </a:rPr>
              <a:t>➢</a:t>
            </a:r>
            <a:r>
              <a:rPr lang="en-US" sz="1800" kern="100" dirty="0">
                <a:solidFill>
                  <a:schemeClr val="tx1">
                    <a:lumMod val="85000"/>
                  </a:schemeClr>
                </a:solidFill>
                <a:effectLst/>
                <a:latin typeface="Times New Roman" panose="02020603050405020304" pitchFamily="18" charset="0"/>
                <a:ea typeface="Arial" panose="020B0604020202020204" pitchFamily="34" charset="0"/>
              </a:rPr>
              <a:t> </a:t>
            </a:r>
            <a:r>
              <a:rPr lang="en-US" sz="1800" b="1" kern="100" dirty="0">
                <a:solidFill>
                  <a:schemeClr val="tx1">
                    <a:lumMod val="85000"/>
                  </a:schemeClr>
                </a:solidFill>
                <a:effectLst/>
                <a:latin typeface="Times New Roman" panose="02020603050405020304" pitchFamily="18" charset="0"/>
                <a:ea typeface="Calibri" panose="020F0502020204030204" pitchFamily="34" charset="0"/>
              </a:rPr>
              <a:t>Medical Records Management </a:t>
            </a:r>
            <a:endParaRPr lang="en-CM" sz="1600" kern="100" dirty="0">
              <a:solidFill>
                <a:schemeClr val="tx1">
                  <a:lumMod val="85000"/>
                </a:schemeClr>
              </a:solidFill>
              <a:effectLst/>
              <a:latin typeface="Calibri" panose="020F0502020204030204" pitchFamily="34" charset="0"/>
              <a:ea typeface="Calibri" panose="020F0502020204030204" pitchFamily="34" charset="0"/>
            </a:endParaRPr>
          </a:p>
          <a:p>
            <a:pPr marL="225425" indent="-6350" algn="just">
              <a:lnSpc>
                <a:spcPct val="107000"/>
              </a:lnSpc>
              <a:spcAft>
                <a:spcPts val="1685"/>
              </a:spcAft>
            </a:pPr>
            <a:r>
              <a:rPr lang="en-US" sz="1800" kern="100" dirty="0">
                <a:solidFill>
                  <a:srgbClr val="1F1F1F"/>
                </a:solidFill>
                <a:effectLst/>
                <a:latin typeface="Segoe UI Symbol" panose="020B0502040204020203" pitchFamily="34" charset="0"/>
                <a:ea typeface="Wingdings" panose="05000000000000000000" pitchFamily="2" charset="2"/>
                <a:cs typeface="Segoe UI Symbol" panose="020B0502040204020203" pitchFamily="34" charset="0"/>
              </a:rPr>
              <a:t>➢</a:t>
            </a:r>
            <a:r>
              <a:rPr lang="en-US" sz="1800" kern="100" dirty="0">
                <a:solidFill>
                  <a:srgbClr val="1F1F1F"/>
                </a:solidFill>
                <a:effectLst/>
                <a:latin typeface="Times New Roman" panose="02020603050405020304" pitchFamily="18" charset="0"/>
                <a:ea typeface="Arial" panose="020B0604020202020204" pitchFamily="34" charset="0"/>
              </a:rPr>
              <a:t> </a:t>
            </a:r>
            <a:r>
              <a:rPr lang="en-US" sz="1800" b="1" kern="100" dirty="0">
                <a:solidFill>
                  <a:srgbClr val="1F1F1F"/>
                </a:solidFill>
                <a:effectLst/>
                <a:latin typeface="Times New Roman" panose="02020603050405020304" pitchFamily="18" charset="0"/>
                <a:ea typeface="Calibri" panose="020F0502020204030204" pitchFamily="34" charset="0"/>
              </a:rPr>
              <a:t>Prescription Services </a:t>
            </a:r>
            <a:endParaRPr lang="en-CM" sz="1600" kern="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847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762AE0-C252-2E86-CE7D-93822F215E2A}"/>
              </a:ext>
            </a:extLst>
          </p:cNvPr>
          <p:cNvSpPr txBox="1"/>
          <p:nvPr/>
        </p:nvSpPr>
        <p:spPr>
          <a:xfrm>
            <a:off x="745724" y="556181"/>
            <a:ext cx="11141476" cy="5196679"/>
          </a:xfrm>
          <a:prstGeom prst="rect">
            <a:avLst/>
          </a:prstGeom>
          <a:noFill/>
        </p:spPr>
        <p:txBody>
          <a:bodyPr wrap="square">
            <a:spAutoFit/>
          </a:bodyPr>
          <a:lstStyle/>
          <a:p>
            <a:pPr marL="127000" indent="-6350" algn="just">
              <a:lnSpc>
                <a:spcPct val="107000"/>
              </a:lnSpc>
              <a:spcAft>
                <a:spcPts val="5"/>
              </a:spcAft>
            </a:pPr>
            <a:r>
              <a:rPr lang="en-US" sz="3200" b="1" kern="100" dirty="0">
                <a:effectLst/>
                <a:latin typeface="Times New Roman" panose="02020603050405020304" pitchFamily="18" charset="0"/>
                <a:ea typeface="Calibri" panose="020F0502020204030204" pitchFamily="34" charset="0"/>
                <a:cs typeface="Calibri" panose="020F0502020204030204" pitchFamily="34" charset="0"/>
              </a:rPr>
              <a:t>                          </a:t>
            </a:r>
          </a:p>
          <a:p>
            <a:pPr marL="127000" indent="-6350" algn="just">
              <a:lnSpc>
                <a:spcPct val="107000"/>
              </a:lnSpc>
              <a:spcAft>
                <a:spcPts val="5"/>
              </a:spcAft>
            </a:pPr>
            <a:r>
              <a:rPr lang="en-US" sz="3200" b="1" kern="100" dirty="0">
                <a:latin typeface="Times New Roman" panose="02020603050405020304" pitchFamily="18" charset="0"/>
                <a:ea typeface="Calibri" panose="020F0502020204030204" pitchFamily="34" charset="0"/>
                <a:cs typeface="Calibri" panose="020F0502020204030204" pitchFamily="34" charset="0"/>
              </a:rPr>
              <a:t>                             </a:t>
            </a:r>
            <a:r>
              <a:rPr lang="en-US" sz="3200" b="1" kern="100" dirty="0">
                <a:effectLst/>
                <a:latin typeface="Times New Roman" panose="02020603050405020304" pitchFamily="18" charset="0"/>
                <a:ea typeface="Calibri" panose="020F0502020204030204" pitchFamily="34" charset="0"/>
                <a:cs typeface="Calibri" panose="020F0502020204030204" pitchFamily="34" charset="0"/>
              </a:rPr>
              <a:t>SOME REFERENCES</a:t>
            </a:r>
            <a:endParaRPr lang="en-CM" sz="3200" b="1" kern="100" dirty="0">
              <a:effectLst/>
              <a:latin typeface="Calibri" panose="020F0502020204030204" pitchFamily="34" charset="0"/>
              <a:ea typeface="Calibri" panose="020F0502020204030204" pitchFamily="34" charset="0"/>
            </a:endParaRPr>
          </a:p>
          <a:p>
            <a:pPr algn="just">
              <a:lnSpc>
                <a:spcPct val="107000"/>
              </a:lnSpc>
              <a:spcAft>
                <a:spcPts val="610"/>
              </a:spcAft>
            </a:pPr>
            <a:r>
              <a:rPr lang="en-US" sz="2400" b="1" kern="100" dirty="0">
                <a:solidFill>
                  <a:schemeClr val="tx1">
                    <a:lumMod val="85000"/>
                  </a:schemeClr>
                </a:solidFill>
                <a:effectLst/>
                <a:latin typeface="Times New Roman" panose="02020603050405020304" pitchFamily="18" charset="0"/>
                <a:ea typeface="Calibri" panose="020F0502020204030204" pitchFamily="34" charset="0"/>
              </a:rPr>
              <a:t> </a:t>
            </a:r>
            <a:endParaRPr lang="en-CM" sz="2000" b="1" kern="100" dirty="0">
              <a:solidFill>
                <a:schemeClr val="tx1">
                  <a:lumMod val="85000"/>
                </a:schemeClr>
              </a:solidFill>
              <a:effectLst/>
              <a:latin typeface="Calibri" panose="020F0502020204030204" pitchFamily="34" charset="0"/>
              <a:ea typeface="Calibri" panose="020F0502020204030204" pitchFamily="34" charset="0"/>
            </a:endParaRPr>
          </a:p>
          <a:p>
            <a:pPr marL="342900" lvl="0" indent="-342900">
              <a:lnSpc>
                <a:spcPct val="107000"/>
              </a:lnSpc>
              <a:buFont typeface="+mj-lt"/>
              <a:buAutoNum type="arabicPeriod"/>
            </a:pPr>
            <a:r>
              <a:rPr lang="en-US" sz="1600" kern="100" dirty="0">
                <a:solidFill>
                  <a:schemeClr val="tx1">
                    <a:lumMod val="85000"/>
                  </a:schemeClr>
                </a:solidFill>
                <a:effectLst/>
                <a:latin typeface="Times New Roman" panose="02020603050405020304" pitchFamily="18" charset="0"/>
                <a:ea typeface="Calibri" panose="020F0502020204030204" pitchFamily="34" charset="0"/>
              </a:rPr>
              <a:t>Morgan, L. A. (2022). </a:t>
            </a:r>
            <a:r>
              <a:rPr lang="en-US" sz="1600" i="1" kern="100" dirty="0">
                <a:solidFill>
                  <a:schemeClr val="tx1">
                    <a:lumMod val="85000"/>
                  </a:schemeClr>
                </a:solidFill>
                <a:effectLst/>
                <a:latin typeface="Times New Roman" panose="02020603050405020304" pitchFamily="18" charset="0"/>
                <a:ea typeface="Calibri" panose="020F0502020204030204" pitchFamily="34" charset="0"/>
              </a:rPr>
              <a:t>HIPAA: A Practical Guide for Covered Entities and Business Associates</a:t>
            </a:r>
            <a:r>
              <a:rPr lang="en-US" sz="1600" kern="100" dirty="0">
                <a:solidFill>
                  <a:schemeClr val="tx1">
                    <a:lumMod val="85000"/>
                  </a:schemeClr>
                </a:solidFill>
                <a:effectLst/>
                <a:latin typeface="Times New Roman" panose="02020603050405020304" pitchFamily="18" charset="0"/>
                <a:ea typeface="Calibri" panose="020F0502020204030204" pitchFamily="34" charset="0"/>
              </a:rPr>
              <a:t>.</a:t>
            </a:r>
            <a:endParaRPr lang="en-CM" sz="1400" kern="100" dirty="0">
              <a:solidFill>
                <a:schemeClr val="tx1">
                  <a:lumMod val="85000"/>
                </a:schemeClr>
              </a:solidFill>
              <a:effectLst/>
              <a:latin typeface="Calibri" panose="020F0502020204030204" pitchFamily="34" charset="0"/>
              <a:ea typeface="Calibri" panose="020F0502020204030204" pitchFamily="34" charset="0"/>
            </a:endParaRPr>
          </a:p>
          <a:p>
            <a:pPr marL="457200">
              <a:lnSpc>
                <a:spcPct val="107000"/>
              </a:lnSpc>
            </a:pPr>
            <a:r>
              <a:rPr lang="en-US" sz="1600" kern="100" dirty="0">
                <a:solidFill>
                  <a:schemeClr val="tx1">
                    <a:lumMod val="85000"/>
                  </a:schemeClr>
                </a:solidFill>
                <a:effectLst/>
                <a:latin typeface="Times New Roman" panose="02020603050405020304" pitchFamily="18" charset="0"/>
                <a:ea typeface="Calibri" panose="020F0502020204030204" pitchFamily="34" charset="0"/>
              </a:rPr>
              <a:t> </a:t>
            </a:r>
            <a:endParaRPr lang="en-CM" sz="1400" kern="100" dirty="0">
              <a:solidFill>
                <a:schemeClr val="tx1">
                  <a:lumMod val="85000"/>
                </a:schemeClr>
              </a:solidFill>
              <a:effectLst/>
              <a:latin typeface="Calibri" panose="020F0502020204030204" pitchFamily="34" charset="0"/>
              <a:ea typeface="Calibri" panose="020F0502020204030204" pitchFamily="34" charset="0"/>
            </a:endParaRPr>
          </a:p>
          <a:p>
            <a:pPr lvl="0">
              <a:lnSpc>
                <a:spcPct val="107000"/>
              </a:lnSpc>
            </a:pPr>
            <a:r>
              <a:rPr lang="en-US" sz="1600" kern="100" dirty="0">
                <a:solidFill>
                  <a:schemeClr val="tx1">
                    <a:lumMod val="85000"/>
                  </a:schemeClr>
                </a:solidFill>
                <a:effectLst/>
                <a:latin typeface="Times New Roman" panose="02020603050405020304" pitchFamily="18" charset="0"/>
                <a:ea typeface="Calibri" panose="020F0502020204030204" pitchFamily="34" charset="0"/>
              </a:rPr>
              <a:t>2. Woodcock, J. (2018). </a:t>
            </a:r>
            <a:r>
              <a:rPr lang="en-US" sz="1600" i="1" kern="100" dirty="0">
                <a:solidFill>
                  <a:schemeClr val="tx1">
                    <a:lumMod val="85000"/>
                  </a:schemeClr>
                </a:solidFill>
                <a:effectLst/>
                <a:latin typeface="Times New Roman" panose="02020603050405020304" pitchFamily="18" charset="0"/>
                <a:ea typeface="Calibri" panose="020F0502020204030204" pitchFamily="34" charset="0"/>
              </a:rPr>
              <a:t>ISO 13485:2016 Quality Management Systems - Medical Devices - Application of ISO 9001:2015 for Regulatory Purposes</a:t>
            </a:r>
            <a:r>
              <a:rPr lang="en-US" sz="1600" kern="100" dirty="0">
                <a:solidFill>
                  <a:schemeClr val="tx1">
                    <a:lumMod val="85000"/>
                  </a:schemeClr>
                </a:solidFill>
                <a:effectLst/>
                <a:latin typeface="Times New Roman" panose="02020603050405020304" pitchFamily="18" charset="0"/>
                <a:ea typeface="Calibri" panose="020F0502020204030204" pitchFamily="34" charset="0"/>
              </a:rPr>
              <a:t>.</a:t>
            </a:r>
          </a:p>
          <a:p>
            <a:pPr lvl="0">
              <a:lnSpc>
                <a:spcPct val="107000"/>
              </a:lnSpc>
            </a:pPr>
            <a:endParaRPr lang="en-US" sz="1600" kern="100" dirty="0">
              <a:solidFill>
                <a:schemeClr val="tx1">
                  <a:lumMod val="85000"/>
                </a:schemeClr>
              </a:solidFill>
              <a:latin typeface="Times New Roman" panose="02020603050405020304" pitchFamily="18" charset="0"/>
              <a:ea typeface="Calibri" panose="020F0502020204030204" pitchFamily="34" charset="0"/>
            </a:endParaRPr>
          </a:p>
          <a:p>
            <a:pPr lvl="0">
              <a:lnSpc>
                <a:spcPct val="107000"/>
              </a:lnSpc>
            </a:pPr>
            <a:endParaRPr lang="en-US" sz="1400" kern="100" dirty="0">
              <a:solidFill>
                <a:schemeClr val="tx1">
                  <a:lumMod val="85000"/>
                </a:schemeClr>
              </a:solidFill>
              <a:latin typeface="Calibri" panose="020F0502020204030204" pitchFamily="34" charset="0"/>
              <a:ea typeface="Calibri" panose="020F0502020204030204" pitchFamily="34" charset="0"/>
            </a:endParaRPr>
          </a:p>
          <a:p>
            <a:pPr lvl="0">
              <a:lnSpc>
                <a:spcPct val="107000"/>
              </a:lnSpc>
            </a:pPr>
            <a:r>
              <a:rPr lang="en-US" sz="1400" kern="100" dirty="0">
                <a:solidFill>
                  <a:schemeClr val="tx1">
                    <a:lumMod val="85000"/>
                  </a:schemeClr>
                </a:solidFill>
                <a:effectLst/>
                <a:latin typeface="Calibri" panose="020F0502020204030204" pitchFamily="34" charset="0"/>
                <a:ea typeface="Calibri" panose="020F0502020204030204" pitchFamily="34" charset="0"/>
              </a:rPr>
              <a:t>3.</a:t>
            </a:r>
            <a:r>
              <a:rPr lang="en-US" sz="1600" kern="100" dirty="0">
                <a:solidFill>
                  <a:schemeClr val="tx1">
                    <a:lumMod val="85000"/>
                  </a:schemeClr>
                </a:solidFill>
                <a:effectLst/>
                <a:latin typeface="Times New Roman" panose="02020603050405020304" pitchFamily="18" charset="0"/>
                <a:ea typeface="Calibri" panose="020F0502020204030204" pitchFamily="34" charset="0"/>
              </a:rPr>
              <a:t>International Electrotechnical Commission. (2005). </a:t>
            </a:r>
            <a:r>
              <a:rPr lang="en-US" sz="1600" i="1" kern="100" dirty="0">
                <a:solidFill>
                  <a:schemeClr val="tx1">
                    <a:lumMod val="85000"/>
                  </a:schemeClr>
                </a:solidFill>
                <a:effectLst/>
                <a:latin typeface="Times New Roman" panose="02020603050405020304" pitchFamily="18" charset="0"/>
                <a:ea typeface="Calibri" panose="020F0502020204030204" pitchFamily="34" charset="0"/>
              </a:rPr>
              <a:t>IEC 60601-1:2005 Medical electrical equipment - General requirements for safety</a:t>
            </a:r>
          </a:p>
          <a:p>
            <a:pPr lvl="0">
              <a:lnSpc>
                <a:spcPct val="107000"/>
              </a:lnSpc>
            </a:pPr>
            <a:endParaRPr lang="en-US" sz="1600" i="1" kern="100" dirty="0">
              <a:solidFill>
                <a:schemeClr val="tx1">
                  <a:lumMod val="85000"/>
                </a:schemeClr>
              </a:solidFill>
              <a:latin typeface="Times New Roman" panose="02020603050405020304" pitchFamily="18" charset="0"/>
              <a:ea typeface="Calibri" panose="020F0502020204030204" pitchFamily="34" charset="0"/>
            </a:endParaRPr>
          </a:p>
          <a:p>
            <a:pPr lvl="0">
              <a:lnSpc>
                <a:spcPct val="107000"/>
              </a:lnSpc>
            </a:pPr>
            <a:endParaRPr lang="en-US" sz="1600" i="1" kern="100" dirty="0">
              <a:solidFill>
                <a:schemeClr val="tx1">
                  <a:lumMod val="85000"/>
                </a:schemeClr>
              </a:solidFill>
              <a:latin typeface="Times New Roman" panose="02020603050405020304" pitchFamily="18" charset="0"/>
              <a:ea typeface="Calibri" panose="020F0502020204030204" pitchFamily="34" charset="0"/>
            </a:endParaRPr>
          </a:p>
          <a:p>
            <a:pPr lvl="0">
              <a:lnSpc>
                <a:spcPct val="107000"/>
              </a:lnSpc>
            </a:pPr>
            <a:r>
              <a:rPr lang="en-US" sz="1600" i="1" kern="100" dirty="0">
                <a:solidFill>
                  <a:schemeClr val="tx1">
                    <a:lumMod val="85000"/>
                  </a:schemeClr>
                </a:solidFill>
                <a:effectLst/>
                <a:latin typeface="Times New Roman" panose="02020603050405020304" pitchFamily="18" charset="0"/>
                <a:ea typeface="Calibri" panose="020F0502020204030204" pitchFamily="34" charset="0"/>
              </a:rPr>
              <a:t>4.</a:t>
            </a:r>
            <a:r>
              <a:rPr lang="en-US" sz="1600" kern="100" dirty="0">
                <a:solidFill>
                  <a:schemeClr val="tx1">
                    <a:lumMod val="85000"/>
                  </a:schemeClr>
                </a:solidFill>
                <a:effectLst/>
                <a:latin typeface="Times New Roman" panose="02020603050405020304" pitchFamily="18" charset="0"/>
                <a:ea typeface="Calibri" panose="020F0502020204030204" pitchFamily="34" charset="0"/>
              </a:rPr>
              <a:t>ITSourceCode. (n.d.). Telemedicine Online Platform Database Design. Retrieved from </a:t>
            </a:r>
            <a:r>
              <a:rPr lang="en-US" sz="1600" u="sng" kern="100" dirty="0">
                <a:solidFill>
                  <a:srgbClr val="000000"/>
                </a:solidFill>
                <a:effectLst/>
                <a:latin typeface="Times New Roman" panose="02020603050405020304" pitchFamily="18" charset="0"/>
                <a:ea typeface="Calibri" panose="020F0502020204030204" pitchFamily="34" charset="0"/>
                <a:hlinkClick r:id="rId2"/>
              </a:rPr>
              <a:t>https://itsourcecode.com/free-projects/database-design-projects/telemedicine-online-platform-database-design/#google_vignette</a:t>
            </a:r>
            <a:endParaRPr lang="en-US" sz="1600" u="sng" kern="100" dirty="0">
              <a:solidFill>
                <a:srgbClr val="000000"/>
              </a:solidFill>
              <a:effectLst/>
              <a:latin typeface="Times New Roman" panose="02020603050405020304" pitchFamily="18" charset="0"/>
              <a:ea typeface="Calibri" panose="020F0502020204030204" pitchFamily="34" charset="0"/>
            </a:endParaRPr>
          </a:p>
          <a:p>
            <a:pPr lvl="0">
              <a:lnSpc>
                <a:spcPct val="107000"/>
              </a:lnSpc>
            </a:pPr>
            <a:endParaRPr lang="en-US" sz="1400" u="sng" kern="100" dirty="0">
              <a:solidFill>
                <a:srgbClr val="000000"/>
              </a:solidFill>
              <a:latin typeface="Calibri" panose="020F0502020204030204" pitchFamily="34" charset="0"/>
              <a:ea typeface="Calibri" panose="020F0502020204030204" pitchFamily="34" charset="0"/>
            </a:endParaRPr>
          </a:p>
          <a:p>
            <a:pPr lvl="0">
              <a:lnSpc>
                <a:spcPct val="107000"/>
              </a:lnSpc>
            </a:pPr>
            <a:r>
              <a:rPr lang="en-US" sz="1400" kern="100" dirty="0">
                <a:solidFill>
                  <a:srgbClr val="000000"/>
                </a:solidFill>
                <a:latin typeface="Calibri" panose="020F0502020204030204" pitchFamily="34" charset="0"/>
                <a:ea typeface="Calibri" panose="020F0502020204030204" pitchFamily="34" charset="0"/>
              </a:rPr>
              <a:t>5. </a:t>
            </a:r>
            <a:r>
              <a:rPr lang="en-US" sz="1400" kern="100" dirty="0">
                <a:solidFill>
                  <a:srgbClr val="000000"/>
                </a:solidFill>
                <a:effectLst/>
                <a:latin typeface="Times New Roman" panose="02020603050405020304" pitchFamily="18" charset="0"/>
                <a:ea typeface="Calibri" panose="020F0502020204030204" pitchFamily="34" charset="0"/>
              </a:rPr>
              <a:t>Wikipedia. (n.d.). ISO/IEC 15288. Retrieved from </a:t>
            </a:r>
            <a:r>
              <a:rPr lang="en-US" sz="1400" kern="100" dirty="0">
                <a:solidFill>
                  <a:srgbClr val="0070C0"/>
                </a:solidFill>
                <a:effectLst/>
                <a:latin typeface="Times New Roman" panose="02020603050405020304" pitchFamily="18" charset="0"/>
                <a:ea typeface="Calibri" panose="020F0502020204030204" pitchFamily="34" charset="0"/>
              </a:rPr>
              <a:t>https://en.wikipedia.org/wiki/ISO/IEC_15288</a:t>
            </a:r>
            <a:endParaRPr lang="en-CM" sz="1200" kern="100" dirty="0">
              <a:solidFill>
                <a:srgbClr val="0070C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170969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EC2D-A1A7-7107-E47C-AB648EE6337B}"/>
              </a:ext>
            </a:extLst>
          </p:cNvPr>
          <p:cNvSpPr>
            <a:spLocks noGrp="1"/>
          </p:cNvSpPr>
          <p:nvPr>
            <p:ph type="title"/>
          </p:nvPr>
        </p:nvSpPr>
        <p:spPr>
          <a:xfrm>
            <a:off x="603682" y="609600"/>
            <a:ext cx="11008310" cy="1508449"/>
          </a:xfrm>
        </p:spPr>
        <p:txBody>
          <a:bodyPr>
            <a:normAutofit/>
          </a:bodyPr>
          <a:lstStyle/>
          <a:p>
            <a:r>
              <a:rPr lang="en-US" sz="2800" b="0" dirty="0">
                <a:solidFill>
                  <a:schemeClr val="tx1">
                    <a:lumMod val="85000"/>
                  </a:schemeClr>
                </a:solidFill>
                <a:effectLst/>
                <a:latin typeface="Times New Roman" panose="02020603050405020304" pitchFamily="18" charset="0"/>
                <a:ea typeface="Calibri" panose="020F0502020204030204" pitchFamily="34" charset="0"/>
                <a:cs typeface="Calibri" panose="020F0502020204030204" pitchFamily="34" charset="0"/>
              </a:rPr>
              <a:t> </a:t>
            </a:r>
            <a:r>
              <a:rPr lang="en-US" sz="2800" b="1" dirty="0">
                <a:solidFill>
                  <a:schemeClr val="tx1">
                    <a:lumMod val="85000"/>
                  </a:schemeClr>
                </a:solidFill>
                <a:effectLst/>
                <a:latin typeface="Times New Roman" panose="02020603050405020304" pitchFamily="18" charset="0"/>
                <a:ea typeface="Calibri" panose="020F0502020204030204" pitchFamily="34" charset="0"/>
                <a:cs typeface="Calibri" panose="020F0502020204030204" pitchFamily="34" charset="0"/>
              </a:rPr>
              <a:t>ANALYSIS AND RESEARCH ILLUSTRATION FOR MEDIK </a:t>
            </a:r>
            <a:endParaRPr lang="en-CM" sz="4400" b="1" dirty="0">
              <a:solidFill>
                <a:schemeClr val="tx1">
                  <a:lumMod val="85000"/>
                </a:schemeClr>
              </a:solidFill>
            </a:endParaRPr>
          </a:p>
        </p:txBody>
      </p:sp>
      <p:sp>
        <p:nvSpPr>
          <p:cNvPr id="4" name="TextBox 3">
            <a:extLst>
              <a:ext uri="{FF2B5EF4-FFF2-40B4-BE49-F238E27FC236}">
                <a16:creationId xmlns:a16="http://schemas.microsoft.com/office/drawing/2014/main" id="{28E48D70-C2B0-B4B8-9B8E-D36F2412D5EA}"/>
              </a:ext>
            </a:extLst>
          </p:cNvPr>
          <p:cNvSpPr txBox="1"/>
          <p:nvPr/>
        </p:nvSpPr>
        <p:spPr>
          <a:xfrm>
            <a:off x="1387506" y="2908326"/>
            <a:ext cx="8991600" cy="3154005"/>
          </a:xfrm>
          <a:prstGeom prst="rect">
            <a:avLst/>
          </a:prstGeom>
          <a:noFill/>
        </p:spPr>
        <p:txBody>
          <a:bodyPr wrap="square">
            <a:spAutoFit/>
          </a:bodyPr>
          <a:lstStyle/>
          <a:p>
            <a:pPr marL="120650" algn="just">
              <a:lnSpc>
                <a:spcPct val="107000"/>
              </a:lnSpc>
              <a:spcAft>
                <a:spcPts val="1320"/>
              </a:spcAft>
            </a:pPr>
            <a:r>
              <a:rPr lang="en-US" b="1" kern="100" dirty="0">
                <a:solidFill>
                  <a:schemeClr val="tx1">
                    <a:lumMod val="85000"/>
                  </a:schemeClr>
                </a:solidFill>
                <a:latin typeface="Times New Roman" panose="02020603050405020304" pitchFamily="18" charset="0"/>
                <a:ea typeface="Calibri" panose="020F0502020204030204" pitchFamily="34" charset="0"/>
              </a:rPr>
              <a:t>&gt; </a:t>
            </a:r>
            <a:r>
              <a:rPr lang="en-US" sz="1800" b="1" kern="100" dirty="0">
                <a:solidFill>
                  <a:schemeClr val="tx1">
                    <a:lumMod val="85000"/>
                  </a:schemeClr>
                </a:solidFill>
                <a:effectLst/>
                <a:latin typeface="Times New Roman" panose="02020603050405020304" pitchFamily="18" charset="0"/>
                <a:ea typeface="Calibri" panose="020F0502020204030204" pitchFamily="34" charset="0"/>
              </a:rPr>
              <a:t> </a:t>
            </a:r>
            <a:r>
              <a:rPr lang="en-US" sz="1800" b="1" kern="100" dirty="0">
                <a:solidFill>
                  <a:schemeClr val="tx1">
                    <a:lumMod val="85000"/>
                  </a:schemeClr>
                </a:solidFill>
                <a:effectLst/>
                <a:latin typeface="Times New Roman" panose="02020603050405020304" pitchFamily="18" charset="0"/>
                <a:ea typeface="Calibri" panose="020F0502020204030204" pitchFamily="34" charset="0"/>
                <a:cs typeface="Calibri" panose="020F0502020204030204" pitchFamily="34" charset="0"/>
              </a:rPr>
              <a:t>OVERVIEW </a:t>
            </a:r>
          </a:p>
          <a:p>
            <a:pPr marL="120650" algn="just">
              <a:lnSpc>
                <a:spcPct val="107000"/>
              </a:lnSpc>
              <a:spcAft>
                <a:spcPts val="1320"/>
              </a:spcAft>
            </a:pPr>
            <a:r>
              <a:rPr lang="en-US" b="1" kern="100" dirty="0">
                <a:solidFill>
                  <a:schemeClr val="tx1">
                    <a:lumMod val="85000"/>
                  </a:schemeClr>
                </a:solidFill>
                <a:latin typeface="Times New Roman" panose="02020603050405020304" pitchFamily="18" charset="0"/>
                <a:ea typeface="Calibri" panose="020F0502020204030204" pitchFamily="34" charset="0"/>
              </a:rPr>
              <a:t>&gt;</a:t>
            </a:r>
            <a:r>
              <a:rPr lang="en-US" sz="1800" b="1" kern="100" dirty="0">
                <a:solidFill>
                  <a:schemeClr val="tx1">
                    <a:lumMod val="85000"/>
                  </a:schemeClr>
                </a:solidFill>
                <a:effectLst/>
                <a:latin typeface="Times New Roman" panose="02020603050405020304" pitchFamily="18" charset="0"/>
                <a:ea typeface="Calibri" panose="020F0502020204030204" pitchFamily="34" charset="0"/>
              </a:rPr>
              <a:t> </a:t>
            </a:r>
            <a:r>
              <a:rPr lang="en-US" sz="1800" b="1" kern="100" dirty="0">
                <a:solidFill>
                  <a:schemeClr val="tx1">
                    <a:lumMod val="85000"/>
                  </a:schemeClr>
                </a:solidFill>
                <a:effectLst/>
                <a:latin typeface="Times New Roman" panose="02020603050405020304" pitchFamily="18" charset="0"/>
                <a:ea typeface="Calibri" panose="020F0502020204030204" pitchFamily="34" charset="0"/>
                <a:cs typeface="Calibri" panose="020F0502020204030204" pitchFamily="34" charset="0"/>
              </a:rPr>
              <a:t>ANALYSIS</a:t>
            </a:r>
            <a:r>
              <a:rPr lang="en-US" sz="1800" b="1" kern="100" dirty="0">
                <a:solidFill>
                  <a:schemeClr val="tx1">
                    <a:lumMod val="85000"/>
                  </a:schemeClr>
                </a:solidFill>
                <a:effectLst/>
                <a:latin typeface="Times New Roman" panose="02020603050405020304" pitchFamily="18" charset="0"/>
                <a:ea typeface="Calibri" panose="020F0502020204030204" pitchFamily="34" charset="0"/>
              </a:rPr>
              <a:t> </a:t>
            </a:r>
          </a:p>
          <a:p>
            <a:pPr marL="120650" algn="just">
              <a:lnSpc>
                <a:spcPct val="107000"/>
              </a:lnSpc>
              <a:spcAft>
                <a:spcPts val="1320"/>
              </a:spcAft>
            </a:pPr>
            <a:r>
              <a:rPr lang="en-US" b="1" kern="100" dirty="0">
                <a:solidFill>
                  <a:schemeClr val="tx1">
                    <a:lumMod val="85000"/>
                  </a:schemeClr>
                </a:solidFill>
                <a:latin typeface="Times New Roman" panose="02020603050405020304" pitchFamily="18" charset="0"/>
                <a:ea typeface="Calibri" panose="020F0502020204030204" pitchFamily="34" charset="0"/>
              </a:rPr>
              <a:t>&gt;</a:t>
            </a:r>
            <a:r>
              <a:rPr lang="en-US" sz="1800" b="1" kern="100" dirty="0">
                <a:solidFill>
                  <a:schemeClr val="tx1">
                    <a:lumMod val="85000"/>
                  </a:schemeClr>
                </a:solidFill>
                <a:effectLst/>
                <a:latin typeface="Times New Roman" panose="02020603050405020304" pitchFamily="18" charset="0"/>
                <a:ea typeface="Calibri" panose="020F0502020204030204" pitchFamily="34" charset="0"/>
              </a:rPr>
              <a:t> </a:t>
            </a:r>
            <a:r>
              <a:rPr lang="en-US" sz="1800" b="1" kern="100" dirty="0">
                <a:solidFill>
                  <a:schemeClr val="tx1">
                    <a:lumMod val="85000"/>
                  </a:schemeClr>
                </a:solidFill>
                <a:effectLst/>
                <a:latin typeface="Times New Roman" panose="02020603050405020304" pitchFamily="18" charset="0"/>
                <a:ea typeface="Calibri" panose="020F0502020204030204" pitchFamily="34" charset="0"/>
                <a:cs typeface="Calibri" panose="020F0502020204030204" pitchFamily="34" charset="0"/>
              </a:rPr>
              <a:t>RESEARCH </a:t>
            </a:r>
            <a:r>
              <a:rPr lang="en-US" sz="1800" b="1" kern="100" dirty="0">
                <a:solidFill>
                  <a:schemeClr val="tx1">
                    <a:lumMod val="85000"/>
                  </a:schemeClr>
                </a:solidFill>
                <a:effectLst/>
                <a:latin typeface="Times New Roman" panose="02020603050405020304" pitchFamily="18" charset="0"/>
                <a:ea typeface="Calibri" panose="020F0502020204030204" pitchFamily="34" charset="0"/>
              </a:rPr>
              <a:t> </a:t>
            </a:r>
            <a:endParaRPr lang="en-CM" sz="1800" b="1" kern="100" dirty="0">
              <a:solidFill>
                <a:schemeClr val="tx1">
                  <a:lumMod val="85000"/>
                </a:schemeClr>
              </a:solidFill>
              <a:effectLst/>
              <a:latin typeface="Calibri" panose="020F0502020204030204" pitchFamily="34" charset="0"/>
              <a:ea typeface="Calibri" panose="020F0502020204030204" pitchFamily="34" charset="0"/>
            </a:endParaRPr>
          </a:p>
          <a:p>
            <a:pPr marL="120650" algn="just">
              <a:lnSpc>
                <a:spcPct val="107000"/>
              </a:lnSpc>
              <a:spcAft>
                <a:spcPts val="1320"/>
              </a:spcAft>
            </a:pPr>
            <a:r>
              <a:rPr lang="en-US" b="1" kern="100" dirty="0">
                <a:solidFill>
                  <a:schemeClr val="tx1">
                    <a:lumMod val="85000"/>
                  </a:schemeClr>
                </a:solidFill>
                <a:latin typeface="Times New Roman" panose="02020603050405020304" pitchFamily="18" charset="0"/>
                <a:ea typeface="Calibri" panose="020F0502020204030204" pitchFamily="34" charset="0"/>
                <a:cs typeface="Calibri" panose="020F0502020204030204" pitchFamily="34" charset="0"/>
              </a:rPr>
              <a:t>&gt; </a:t>
            </a:r>
            <a:r>
              <a:rPr lang="en-US" sz="1800" b="1" kern="100" dirty="0">
                <a:solidFill>
                  <a:schemeClr val="tx1">
                    <a:lumMod val="85000"/>
                  </a:schemeClr>
                </a:solidFill>
                <a:effectLst/>
                <a:latin typeface="Times New Roman" panose="02020603050405020304" pitchFamily="18" charset="0"/>
                <a:ea typeface="Calibri" panose="020F0502020204030204" pitchFamily="34" charset="0"/>
                <a:cs typeface="Calibri" panose="020F0502020204030204" pitchFamily="34" charset="0"/>
              </a:rPr>
              <a:t>ILLUSTRATION</a:t>
            </a:r>
            <a:r>
              <a:rPr lang="en-US" sz="1800" b="1" kern="100" dirty="0">
                <a:solidFill>
                  <a:schemeClr val="tx1">
                    <a:lumMod val="85000"/>
                  </a:schemeClr>
                </a:solidFill>
                <a:effectLst/>
                <a:latin typeface="Times New Roman" panose="02020603050405020304" pitchFamily="18" charset="0"/>
                <a:ea typeface="Calibri" panose="020F0502020204030204" pitchFamily="34" charset="0"/>
              </a:rPr>
              <a:t> </a:t>
            </a:r>
          </a:p>
          <a:p>
            <a:pPr marL="120650" algn="just">
              <a:lnSpc>
                <a:spcPct val="107000"/>
              </a:lnSpc>
              <a:spcAft>
                <a:spcPts val="1320"/>
              </a:spcAft>
            </a:pPr>
            <a:endParaRPr lang="en-CM" sz="1800" b="1" kern="100" dirty="0">
              <a:solidFill>
                <a:schemeClr val="tx1">
                  <a:lumMod val="85000"/>
                </a:schemeClr>
              </a:solidFill>
              <a:effectLst/>
              <a:latin typeface="Calibri" panose="020F0502020204030204" pitchFamily="34" charset="0"/>
              <a:ea typeface="Calibri" panose="020F0502020204030204" pitchFamily="34" charset="0"/>
            </a:endParaRPr>
          </a:p>
          <a:p>
            <a:pPr marL="120650" algn="just">
              <a:lnSpc>
                <a:spcPct val="107000"/>
              </a:lnSpc>
              <a:spcAft>
                <a:spcPts val="1320"/>
              </a:spcAft>
            </a:pPr>
            <a:endParaRPr lang="en-CM" sz="1800" b="1" kern="100" dirty="0">
              <a:solidFill>
                <a:schemeClr val="tx1">
                  <a:lumMod val="85000"/>
                </a:schemeClr>
              </a:solidFill>
              <a:effectLst/>
              <a:latin typeface="Calibri" panose="020F0502020204030204" pitchFamily="34" charset="0"/>
              <a:ea typeface="Calibri" panose="020F0502020204030204" pitchFamily="34" charset="0"/>
            </a:endParaRPr>
          </a:p>
          <a:p>
            <a:pPr marL="120650" algn="just">
              <a:lnSpc>
                <a:spcPct val="107000"/>
              </a:lnSpc>
              <a:spcAft>
                <a:spcPts val="1320"/>
              </a:spcAft>
            </a:pPr>
            <a:endParaRPr lang="en-CM" sz="1800" b="1" kern="100" dirty="0">
              <a:solidFill>
                <a:schemeClr val="tx1">
                  <a:lumMod val="85000"/>
                </a:schemeClr>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307132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75ABB-5A3F-8DA6-0103-D39450DF91F9}"/>
              </a:ext>
            </a:extLst>
          </p:cNvPr>
          <p:cNvSpPr>
            <a:spLocks noGrp="1"/>
          </p:cNvSpPr>
          <p:nvPr>
            <p:ph type="title"/>
          </p:nvPr>
        </p:nvSpPr>
        <p:spPr>
          <a:xfrm>
            <a:off x="1295402" y="1232503"/>
            <a:ext cx="9601196" cy="672496"/>
          </a:xfrm>
        </p:spPr>
        <p:txBody>
          <a:bodyPr>
            <a:normAutofit/>
          </a:bodyPr>
          <a:lstStyle/>
          <a:p>
            <a:r>
              <a:rPr lang="en-US" sz="3200" b="1" dirty="0">
                <a:solidFill>
                  <a:schemeClr val="tx1">
                    <a:lumMod val="85000"/>
                  </a:schemeClr>
                </a:solidFill>
                <a:effectLst/>
                <a:latin typeface="Times New Roman" panose="02020603050405020304" pitchFamily="18" charset="0"/>
                <a:ea typeface="Calibri" panose="020F0502020204030204" pitchFamily="34" charset="0"/>
                <a:cs typeface="Calibri" panose="020F0502020204030204" pitchFamily="34" charset="0"/>
              </a:rPr>
              <a:t>ARCHITECTURAL REQUIREMENTS</a:t>
            </a:r>
            <a:endParaRPr lang="en-CM" sz="3200" dirty="0"/>
          </a:p>
        </p:txBody>
      </p:sp>
      <p:sp>
        <p:nvSpPr>
          <p:cNvPr id="3" name="TextBox 2">
            <a:extLst>
              <a:ext uri="{FF2B5EF4-FFF2-40B4-BE49-F238E27FC236}">
                <a16:creationId xmlns:a16="http://schemas.microsoft.com/office/drawing/2014/main" id="{034F734E-2B61-3E9B-BDEB-ADA2BC9C72C5}"/>
              </a:ext>
            </a:extLst>
          </p:cNvPr>
          <p:cNvSpPr txBox="1"/>
          <p:nvPr/>
        </p:nvSpPr>
        <p:spPr>
          <a:xfrm>
            <a:off x="1110341" y="2554644"/>
            <a:ext cx="9786257" cy="350628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US" sz="1300" b="1" u="sng" kern="100" dirty="0">
                <a:solidFill>
                  <a:srgbClr val="000000"/>
                </a:solidFill>
                <a:effectLst/>
                <a:latin typeface="Times New Roman" panose="02020603050405020304" pitchFamily="18" charset="0"/>
                <a:ea typeface="Calibri" panose="020F0502020204030204" pitchFamily="34" charset="0"/>
              </a:rPr>
              <a:t>Stakeholders</a:t>
            </a:r>
            <a:endParaRPr lang="en-CM" sz="1300" kern="100" dirty="0">
              <a:solidFill>
                <a:srgbClr val="000000"/>
              </a:solidFill>
              <a:effectLst/>
              <a:latin typeface="Calibri" panose="020F0502020204030204" pitchFamily="34" charset="0"/>
              <a:ea typeface="Calibri" panose="020F0502020204030204" pitchFamily="34" charset="0"/>
            </a:endParaRPr>
          </a:p>
          <a:p>
            <a:pPr marL="342900" lvl="0" indent="-342900" algn="just">
              <a:lnSpc>
                <a:spcPct val="107000"/>
              </a:lnSpc>
              <a:buFont typeface="Symbol" panose="05050102010706020507" pitchFamily="18" charset="2"/>
              <a:buChar char=""/>
            </a:pPr>
            <a:r>
              <a:rPr lang="en-US" sz="1300" kern="100" dirty="0">
                <a:solidFill>
                  <a:srgbClr val="000000"/>
                </a:solidFill>
                <a:effectLst/>
                <a:latin typeface="Times New Roman" panose="02020603050405020304" pitchFamily="18" charset="0"/>
                <a:ea typeface="Calibri" panose="020F0502020204030204" pitchFamily="34" charset="0"/>
              </a:rPr>
              <a:t>MEDIK will basically involve four major stakeholders i.e., the patient, healthcare center (which will consist of health experts), pharmacy and administrator.</a:t>
            </a:r>
            <a:endParaRPr lang="en-CM" sz="1300" kern="100" dirty="0">
              <a:solidFill>
                <a:srgbClr val="000000"/>
              </a:solidFill>
              <a:effectLst/>
              <a:latin typeface="Calibri" panose="020F0502020204030204" pitchFamily="34" charset="0"/>
              <a:ea typeface="Calibri" panose="020F0502020204030204" pitchFamily="34" charset="0"/>
            </a:endParaRPr>
          </a:p>
          <a:p>
            <a:pPr marL="914400" algn="just">
              <a:lnSpc>
                <a:spcPct val="107000"/>
              </a:lnSpc>
            </a:pPr>
            <a:r>
              <a:rPr lang="en-US" sz="1300" kern="100" dirty="0">
                <a:solidFill>
                  <a:srgbClr val="000000"/>
                </a:solidFill>
                <a:effectLst/>
                <a:latin typeface="Times New Roman" panose="02020603050405020304" pitchFamily="18" charset="0"/>
                <a:ea typeface="Calibri" panose="020F0502020204030204" pitchFamily="34" charset="0"/>
              </a:rPr>
              <a:t> </a:t>
            </a:r>
            <a:endParaRPr lang="en-CM" sz="1300" kern="100" dirty="0">
              <a:solidFill>
                <a:srgbClr val="000000"/>
              </a:solidFill>
              <a:effectLst/>
              <a:latin typeface="Calibri" panose="020F0502020204030204" pitchFamily="34" charset="0"/>
              <a:ea typeface="Calibri" panose="020F0502020204030204" pitchFamily="34" charset="0"/>
            </a:endParaRPr>
          </a:p>
          <a:p>
            <a:pPr marL="342900" lvl="0" indent="-342900" algn="just">
              <a:lnSpc>
                <a:spcPct val="107000"/>
              </a:lnSpc>
              <a:buFont typeface="Wingdings" panose="05000000000000000000" pitchFamily="2" charset="2"/>
              <a:buChar char=""/>
            </a:pPr>
            <a:r>
              <a:rPr lang="en-US" sz="1300" b="1" u="sng" kern="100" dirty="0">
                <a:solidFill>
                  <a:srgbClr val="000000"/>
                </a:solidFill>
                <a:effectLst/>
                <a:latin typeface="Times New Roman" panose="02020603050405020304" pitchFamily="18" charset="0"/>
                <a:ea typeface="Calibri" panose="020F0502020204030204" pitchFamily="34" charset="0"/>
              </a:rPr>
              <a:t>Layers</a:t>
            </a:r>
            <a:r>
              <a:rPr lang="en-US" sz="1300" kern="100" dirty="0">
                <a:solidFill>
                  <a:srgbClr val="000000"/>
                </a:solidFill>
                <a:effectLst/>
                <a:latin typeface="Times New Roman" panose="02020603050405020304" pitchFamily="18" charset="0"/>
                <a:ea typeface="Calibri" panose="020F0502020204030204" pitchFamily="34" charset="0"/>
              </a:rPr>
              <a:t> </a:t>
            </a:r>
            <a:endParaRPr lang="en-CM" sz="1300" kern="100" dirty="0">
              <a:solidFill>
                <a:srgbClr val="000000"/>
              </a:solidFill>
              <a:effectLst/>
              <a:latin typeface="Calibri" panose="020F0502020204030204" pitchFamily="34" charset="0"/>
              <a:ea typeface="Calibri" panose="020F0502020204030204" pitchFamily="34" charset="0"/>
            </a:endParaRPr>
          </a:p>
          <a:p>
            <a:pPr marL="457200" algn="just">
              <a:lnSpc>
                <a:spcPct val="107000"/>
              </a:lnSpc>
            </a:pPr>
            <a:r>
              <a:rPr lang="en-US" sz="1300" kern="100" dirty="0">
                <a:solidFill>
                  <a:srgbClr val="000000"/>
                </a:solidFill>
                <a:effectLst/>
                <a:latin typeface="Times New Roman" panose="02020603050405020304" pitchFamily="18" charset="0"/>
                <a:ea typeface="Calibri" panose="020F0502020204030204" pitchFamily="34" charset="0"/>
              </a:rPr>
              <a:t>MEDIK consists of 3 main layers or tiers namely</a:t>
            </a:r>
            <a:endParaRPr lang="en-CM" sz="1300" kern="100" dirty="0">
              <a:solidFill>
                <a:srgbClr val="000000"/>
              </a:solidFill>
              <a:effectLst/>
              <a:latin typeface="Calibri" panose="020F0502020204030204" pitchFamily="34" charset="0"/>
              <a:ea typeface="Calibri" panose="020F0502020204030204" pitchFamily="34" charset="0"/>
            </a:endParaRPr>
          </a:p>
          <a:p>
            <a:pPr marL="457200" algn="just">
              <a:lnSpc>
                <a:spcPct val="107000"/>
              </a:lnSpc>
            </a:pPr>
            <a:r>
              <a:rPr lang="en-US" sz="1300" kern="100" dirty="0">
                <a:solidFill>
                  <a:srgbClr val="000000"/>
                </a:solidFill>
                <a:effectLst/>
                <a:latin typeface="Times New Roman" panose="02020603050405020304" pitchFamily="18" charset="0"/>
                <a:ea typeface="Calibri" panose="020F0502020204030204" pitchFamily="34" charset="0"/>
              </a:rPr>
              <a:t> </a:t>
            </a:r>
            <a:endParaRPr lang="en-CM" sz="1300" kern="100" dirty="0">
              <a:solidFill>
                <a:srgbClr val="000000"/>
              </a:solidFill>
              <a:effectLst/>
              <a:latin typeface="Calibri" panose="020F0502020204030204" pitchFamily="34" charset="0"/>
              <a:ea typeface="Calibri" panose="020F0502020204030204" pitchFamily="34" charset="0"/>
            </a:endParaRPr>
          </a:p>
          <a:p>
            <a:pPr marL="342900" lvl="0" indent="-342900" algn="just">
              <a:lnSpc>
                <a:spcPct val="107000"/>
              </a:lnSpc>
              <a:buFont typeface="Symbol" panose="05050102010706020507" pitchFamily="18" charset="2"/>
              <a:buChar char=""/>
            </a:pPr>
            <a:r>
              <a:rPr lang="en-US" sz="1300" b="1" kern="100" dirty="0">
                <a:solidFill>
                  <a:srgbClr val="000000"/>
                </a:solidFill>
                <a:effectLst/>
                <a:latin typeface="Times New Roman" panose="02020603050405020304" pitchFamily="18" charset="0"/>
                <a:ea typeface="Calibri" panose="020F0502020204030204" pitchFamily="34" charset="0"/>
              </a:rPr>
              <a:t>The Presentation layer</a:t>
            </a:r>
            <a:r>
              <a:rPr lang="en-US" sz="1300" kern="100" dirty="0">
                <a:solidFill>
                  <a:srgbClr val="000000"/>
                </a:solidFill>
                <a:effectLst/>
                <a:latin typeface="Times New Roman" panose="02020603050405020304" pitchFamily="18" charset="0"/>
                <a:ea typeface="Calibri" panose="020F0502020204030204" pitchFamily="34" charset="0"/>
              </a:rPr>
              <a:t> also commonly known as the frontend or user interface using </a:t>
            </a:r>
            <a:r>
              <a:rPr lang="en-US" sz="1300" u="sng" kern="100" dirty="0">
                <a:solidFill>
                  <a:srgbClr val="000000"/>
                </a:solidFill>
                <a:effectLst/>
                <a:latin typeface="Times New Roman" panose="02020603050405020304" pitchFamily="18" charset="0"/>
                <a:ea typeface="Calibri" panose="020F0502020204030204" pitchFamily="34" charset="0"/>
              </a:rPr>
              <a:t>React native</a:t>
            </a:r>
            <a:r>
              <a:rPr lang="en-US" sz="1300" kern="100" dirty="0">
                <a:solidFill>
                  <a:srgbClr val="000000"/>
                </a:solidFill>
                <a:effectLst/>
                <a:latin typeface="Times New Roman" panose="02020603050405020304" pitchFamily="18" charset="0"/>
                <a:ea typeface="Calibri" panose="020F0502020204030204" pitchFamily="34" charset="0"/>
              </a:rPr>
              <a:t> due to its light weight and cross platform nature.</a:t>
            </a:r>
            <a:endParaRPr lang="en-CM" sz="1300" kern="100" dirty="0">
              <a:solidFill>
                <a:srgbClr val="000000"/>
              </a:solidFill>
              <a:effectLst/>
              <a:latin typeface="Calibri" panose="020F0502020204030204" pitchFamily="34" charset="0"/>
              <a:ea typeface="Calibri" panose="020F0502020204030204" pitchFamily="34" charset="0"/>
            </a:endParaRPr>
          </a:p>
          <a:p>
            <a:pPr marL="914400" algn="just">
              <a:lnSpc>
                <a:spcPct val="107000"/>
              </a:lnSpc>
            </a:pPr>
            <a:r>
              <a:rPr lang="en-US" sz="1300" kern="100" dirty="0">
                <a:solidFill>
                  <a:srgbClr val="000000"/>
                </a:solidFill>
                <a:effectLst/>
                <a:latin typeface="Times New Roman" panose="02020603050405020304" pitchFamily="18" charset="0"/>
                <a:ea typeface="Calibri" panose="020F0502020204030204" pitchFamily="34" charset="0"/>
              </a:rPr>
              <a:t> </a:t>
            </a:r>
            <a:endParaRPr lang="en-CM" sz="1300" kern="100" dirty="0">
              <a:solidFill>
                <a:srgbClr val="000000"/>
              </a:solidFill>
              <a:effectLst/>
              <a:latin typeface="Calibri" panose="020F0502020204030204" pitchFamily="34" charset="0"/>
              <a:ea typeface="Calibri" panose="020F0502020204030204" pitchFamily="34" charset="0"/>
            </a:endParaRPr>
          </a:p>
          <a:p>
            <a:pPr marL="342900" lvl="0" indent="-342900" algn="just">
              <a:lnSpc>
                <a:spcPct val="107000"/>
              </a:lnSpc>
              <a:buFont typeface="Symbol" panose="05050102010706020507" pitchFamily="18" charset="2"/>
              <a:buChar char=""/>
            </a:pPr>
            <a:r>
              <a:rPr lang="en-US" sz="1300" kern="100" dirty="0">
                <a:solidFill>
                  <a:srgbClr val="000000"/>
                </a:solidFill>
                <a:effectLst/>
                <a:latin typeface="Times New Roman" panose="02020603050405020304" pitchFamily="18" charset="0"/>
                <a:ea typeface="Calibri" panose="020F0502020204030204" pitchFamily="34" charset="0"/>
              </a:rPr>
              <a:t> </a:t>
            </a:r>
            <a:r>
              <a:rPr lang="en-US" sz="1300" b="1" kern="100" dirty="0">
                <a:solidFill>
                  <a:srgbClr val="000000"/>
                </a:solidFill>
                <a:effectLst/>
                <a:latin typeface="Times New Roman" panose="02020603050405020304" pitchFamily="18" charset="0"/>
                <a:ea typeface="Calibri" panose="020F0502020204030204" pitchFamily="34" charset="0"/>
              </a:rPr>
              <a:t>The Application layer</a:t>
            </a:r>
            <a:r>
              <a:rPr lang="en-US" sz="1300" kern="100" dirty="0">
                <a:solidFill>
                  <a:srgbClr val="000000"/>
                </a:solidFill>
                <a:effectLst/>
                <a:latin typeface="Times New Roman" panose="02020603050405020304" pitchFamily="18" charset="0"/>
                <a:ea typeface="Calibri" panose="020F0502020204030204" pitchFamily="34" charset="0"/>
              </a:rPr>
              <a:t> also commonly known as the logic tier or middle tier which will be done using </a:t>
            </a:r>
            <a:r>
              <a:rPr lang="en-US" sz="1300" u="sng" kern="100" dirty="0">
                <a:solidFill>
                  <a:srgbClr val="000000"/>
                </a:solidFill>
                <a:effectLst/>
                <a:latin typeface="Times New Roman" panose="02020603050405020304" pitchFamily="18" charset="0"/>
                <a:ea typeface="Calibri" panose="020F0502020204030204" pitchFamily="34" charset="0"/>
              </a:rPr>
              <a:t>TypeScript</a:t>
            </a:r>
            <a:r>
              <a:rPr lang="en-US" sz="1300" kern="100" dirty="0">
                <a:solidFill>
                  <a:srgbClr val="000000"/>
                </a:solidFill>
                <a:effectLst/>
                <a:latin typeface="Times New Roman" panose="02020603050405020304" pitchFamily="18" charset="0"/>
                <a:ea typeface="Calibri" panose="020F0502020204030204" pitchFamily="34" charset="0"/>
              </a:rPr>
              <a:t> due to its assured security and high-performance in integration with React native.</a:t>
            </a:r>
            <a:endParaRPr lang="en-CM" sz="1300" kern="100" dirty="0">
              <a:solidFill>
                <a:srgbClr val="000000"/>
              </a:solidFill>
              <a:effectLst/>
              <a:latin typeface="Calibri" panose="020F0502020204030204" pitchFamily="34" charset="0"/>
              <a:ea typeface="Calibri" panose="020F0502020204030204" pitchFamily="34" charset="0"/>
            </a:endParaRPr>
          </a:p>
          <a:p>
            <a:pPr marL="457200" algn="just">
              <a:lnSpc>
                <a:spcPct val="107000"/>
              </a:lnSpc>
            </a:pPr>
            <a:r>
              <a:rPr lang="en-US" sz="1300" kern="100" dirty="0">
                <a:solidFill>
                  <a:srgbClr val="000000"/>
                </a:solidFill>
                <a:effectLst/>
                <a:latin typeface="Times New Roman" panose="02020603050405020304" pitchFamily="18" charset="0"/>
                <a:ea typeface="Calibri" panose="020F0502020204030204" pitchFamily="34" charset="0"/>
              </a:rPr>
              <a:t>  </a:t>
            </a:r>
            <a:endParaRPr lang="en-CM" sz="1300" kern="100" dirty="0">
              <a:solidFill>
                <a:srgbClr val="000000"/>
              </a:solidFill>
              <a:effectLst/>
              <a:latin typeface="Calibri" panose="020F0502020204030204" pitchFamily="34" charset="0"/>
              <a:ea typeface="Calibri" panose="020F0502020204030204" pitchFamily="34" charset="0"/>
            </a:endParaRPr>
          </a:p>
          <a:p>
            <a:pPr marL="342900" lvl="0" indent="-342900" algn="just">
              <a:lnSpc>
                <a:spcPct val="107000"/>
              </a:lnSpc>
              <a:spcAft>
                <a:spcPts val="800"/>
              </a:spcAft>
              <a:buFont typeface="Symbol" panose="05050102010706020507" pitchFamily="18" charset="2"/>
              <a:buChar char=""/>
            </a:pPr>
            <a:r>
              <a:rPr lang="en-US" sz="1300" b="1" kern="100" dirty="0">
                <a:solidFill>
                  <a:srgbClr val="000000"/>
                </a:solidFill>
                <a:effectLst/>
                <a:latin typeface="Times New Roman" panose="02020603050405020304" pitchFamily="18" charset="0"/>
                <a:ea typeface="Calibri" panose="020F0502020204030204" pitchFamily="34" charset="0"/>
              </a:rPr>
              <a:t>The Data layer</a:t>
            </a:r>
            <a:r>
              <a:rPr lang="en-US" sz="1300" kern="100" dirty="0">
                <a:solidFill>
                  <a:srgbClr val="000000"/>
                </a:solidFill>
                <a:effectLst/>
                <a:latin typeface="Times New Roman" panose="02020603050405020304" pitchFamily="18" charset="0"/>
                <a:ea typeface="Calibri" panose="020F0502020204030204" pitchFamily="34" charset="0"/>
              </a:rPr>
              <a:t> which will involve manipulation of data in the database which will be done using MongoDB due to its role-based access control features as well as security features like authentication, authorization, and transparent data encryption (which automatically encrypt data at rest in database).</a:t>
            </a:r>
            <a:endParaRPr lang="en-CM" sz="1300" kern="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524481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98A29-FD32-271B-00C3-2C3835F9DAE5}"/>
              </a:ext>
            </a:extLst>
          </p:cNvPr>
          <p:cNvSpPr>
            <a:spLocks noGrp="1"/>
          </p:cNvSpPr>
          <p:nvPr>
            <p:ph type="title"/>
          </p:nvPr>
        </p:nvSpPr>
        <p:spPr>
          <a:xfrm>
            <a:off x="1295402" y="982133"/>
            <a:ext cx="9601196" cy="835782"/>
          </a:xfrm>
        </p:spPr>
        <p:txBody>
          <a:bodyPr>
            <a:normAutofit/>
          </a:bodyPr>
          <a:lstStyle/>
          <a:p>
            <a:r>
              <a:rPr lang="en-US" sz="3200" b="1" dirty="0">
                <a:solidFill>
                  <a:schemeClr val="tx1">
                    <a:lumMod val="85000"/>
                  </a:schemeClr>
                </a:solidFill>
                <a:effectLst/>
                <a:latin typeface="Times New Roman" panose="02020603050405020304" pitchFamily="18" charset="0"/>
                <a:ea typeface="Calibri" panose="020F0502020204030204" pitchFamily="34" charset="0"/>
                <a:cs typeface="Calibri" panose="020F0502020204030204" pitchFamily="34" charset="0"/>
              </a:rPr>
              <a:t>ARCHITECTURAL REQUIREMENTS</a:t>
            </a:r>
            <a:endParaRPr lang="en-CM" sz="3200" dirty="0"/>
          </a:p>
        </p:txBody>
      </p:sp>
      <p:sp>
        <p:nvSpPr>
          <p:cNvPr id="3" name="TextBox 2">
            <a:extLst>
              <a:ext uri="{FF2B5EF4-FFF2-40B4-BE49-F238E27FC236}">
                <a16:creationId xmlns:a16="http://schemas.microsoft.com/office/drawing/2014/main" id="{A5B6638B-D053-038A-AE96-C441791EC9EA}"/>
              </a:ext>
            </a:extLst>
          </p:cNvPr>
          <p:cNvSpPr txBox="1"/>
          <p:nvPr/>
        </p:nvSpPr>
        <p:spPr>
          <a:xfrm>
            <a:off x="947057" y="2558142"/>
            <a:ext cx="10297886" cy="378501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US" sz="1300" b="1" u="sng" kern="100" dirty="0">
                <a:solidFill>
                  <a:srgbClr val="000000"/>
                </a:solidFill>
                <a:effectLst/>
                <a:latin typeface="Times New Roman" panose="02020603050405020304" pitchFamily="18" charset="0"/>
                <a:ea typeface="Calibri" panose="020F0502020204030204" pitchFamily="34" charset="0"/>
              </a:rPr>
              <a:t>User Interfaces (Clients)</a:t>
            </a:r>
            <a:endParaRPr lang="en-CM" sz="1300" kern="100" dirty="0">
              <a:solidFill>
                <a:srgbClr val="000000"/>
              </a:solidFill>
              <a:effectLst/>
              <a:latin typeface="Calibri" panose="020F0502020204030204" pitchFamily="34" charset="0"/>
              <a:ea typeface="Calibri" panose="020F0502020204030204" pitchFamily="34" charset="0"/>
            </a:endParaRPr>
          </a:p>
          <a:p>
            <a:pPr marL="742950" lvl="1" indent="-285750" algn="just">
              <a:lnSpc>
                <a:spcPct val="107000"/>
              </a:lnSpc>
              <a:buFont typeface="Symbol" panose="05050102010706020507" pitchFamily="18" charset="2"/>
              <a:buChar char=""/>
            </a:pPr>
            <a:r>
              <a:rPr lang="en-US" sz="1300" b="1" kern="100" dirty="0">
                <a:solidFill>
                  <a:srgbClr val="000000"/>
                </a:solidFill>
                <a:effectLst/>
                <a:latin typeface="Times New Roman" panose="02020603050405020304" pitchFamily="18" charset="0"/>
                <a:ea typeface="Calibri" panose="020F0502020204030204" pitchFamily="34" charset="0"/>
              </a:rPr>
              <a:t>Patient App</a:t>
            </a:r>
            <a:r>
              <a:rPr lang="en-US" sz="1300" kern="100" dirty="0">
                <a:solidFill>
                  <a:srgbClr val="000000"/>
                </a:solidFill>
                <a:effectLst/>
                <a:latin typeface="Times New Roman" panose="02020603050405020304" pitchFamily="18" charset="0"/>
                <a:ea typeface="Calibri" panose="020F0502020204030204" pitchFamily="34" charset="0"/>
              </a:rPr>
              <a:t>: A mobile or web app that allows patients to register, sign in, manage their profiles, schedule appointments, and communicate with healthcare providers in real-time.</a:t>
            </a:r>
            <a:endParaRPr lang="en-CM" sz="1300" kern="100" dirty="0">
              <a:solidFill>
                <a:srgbClr val="000000"/>
              </a:solidFill>
              <a:effectLst/>
              <a:latin typeface="Calibri" panose="020F0502020204030204" pitchFamily="34" charset="0"/>
              <a:ea typeface="Calibri" panose="020F0502020204030204" pitchFamily="34" charset="0"/>
            </a:endParaRPr>
          </a:p>
          <a:p>
            <a:pPr marL="742950" lvl="1" indent="-285750" algn="just">
              <a:lnSpc>
                <a:spcPct val="107000"/>
              </a:lnSpc>
              <a:buFont typeface="Symbol" panose="05050102010706020507" pitchFamily="18" charset="2"/>
              <a:buChar char=""/>
            </a:pPr>
            <a:r>
              <a:rPr lang="en-US" sz="1300" b="1" kern="100" dirty="0">
                <a:solidFill>
                  <a:srgbClr val="000000"/>
                </a:solidFill>
                <a:effectLst/>
                <a:latin typeface="Times New Roman" panose="02020603050405020304" pitchFamily="18" charset="0"/>
                <a:ea typeface="Calibri" panose="020F0502020204030204" pitchFamily="34" charset="0"/>
              </a:rPr>
              <a:t>Healthcare Provider App</a:t>
            </a:r>
            <a:r>
              <a:rPr lang="en-US" sz="1300" kern="100" dirty="0">
                <a:solidFill>
                  <a:srgbClr val="000000"/>
                </a:solidFill>
                <a:effectLst/>
                <a:latin typeface="Times New Roman" panose="02020603050405020304" pitchFamily="18" charset="0"/>
                <a:ea typeface="Calibri" panose="020F0502020204030204" pitchFamily="34" charset="0"/>
              </a:rPr>
              <a:t>: A web app used by doctors and other healthcare providers to manage appointments, access patient records, and conduct virtual consultations.</a:t>
            </a:r>
            <a:endParaRPr lang="en-CM" sz="1300" kern="100" dirty="0">
              <a:solidFill>
                <a:srgbClr val="000000"/>
              </a:solidFill>
              <a:effectLst/>
              <a:latin typeface="Calibri" panose="020F0502020204030204" pitchFamily="34" charset="0"/>
              <a:ea typeface="Calibri" panose="020F0502020204030204" pitchFamily="34" charset="0"/>
            </a:endParaRPr>
          </a:p>
          <a:p>
            <a:pPr marL="742950" lvl="1" indent="-285750" algn="just">
              <a:lnSpc>
                <a:spcPct val="107000"/>
              </a:lnSpc>
              <a:spcAft>
                <a:spcPts val="800"/>
              </a:spcAft>
              <a:buFont typeface="Symbol" panose="05050102010706020507" pitchFamily="18" charset="2"/>
              <a:buChar char=""/>
            </a:pPr>
            <a:r>
              <a:rPr lang="en-US" sz="1300" b="1" kern="100" dirty="0">
                <a:solidFill>
                  <a:srgbClr val="000000"/>
                </a:solidFill>
                <a:effectLst/>
                <a:latin typeface="Times New Roman" panose="02020603050405020304" pitchFamily="18" charset="0"/>
                <a:ea typeface="Calibri" panose="020F0502020204030204" pitchFamily="34" charset="0"/>
              </a:rPr>
              <a:t>Admin Panel</a:t>
            </a:r>
            <a:r>
              <a:rPr lang="en-US" sz="1300" kern="100" dirty="0">
                <a:solidFill>
                  <a:srgbClr val="000000"/>
                </a:solidFill>
                <a:effectLst/>
                <a:latin typeface="Times New Roman" panose="02020603050405020304" pitchFamily="18" charset="0"/>
                <a:ea typeface="Calibri" panose="020F0502020204030204" pitchFamily="34" charset="0"/>
              </a:rPr>
              <a:t>: A web-based interface for system administrators to manage the platform, users, and data.</a:t>
            </a:r>
            <a:endParaRPr lang="en-CM" sz="1300" kern="100" dirty="0">
              <a:solidFill>
                <a:srgbClr val="000000"/>
              </a:solidFill>
              <a:effectLst/>
              <a:latin typeface="Calibri" panose="020F0502020204030204" pitchFamily="34" charset="0"/>
              <a:ea typeface="Calibri" panose="020F0502020204030204" pitchFamily="34" charset="0"/>
            </a:endParaRPr>
          </a:p>
          <a:p>
            <a:pPr marL="342900" lvl="0" indent="-342900" algn="just">
              <a:lnSpc>
                <a:spcPct val="107000"/>
              </a:lnSpc>
              <a:buFont typeface="Wingdings" panose="05000000000000000000" pitchFamily="2" charset="2"/>
              <a:buChar char=""/>
            </a:pPr>
            <a:r>
              <a:rPr lang="en-US" sz="1300" b="1" u="sng" kern="100" dirty="0">
                <a:solidFill>
                  <a:srgbClr val="000000"/>
                </a:solidFill>
                <a:effectLst/>
                <a:latin typeface="Times New Roman" panose="02020603050405020304" pitchFamily="18" charset="0"/>
                <a:ea typeface="Calibri" panose="020F0502020204030204" pitchFamily="34" charset="0"/>
              </a:rPr>
              <a:t>Communication Components</a:t>
            </a:r>
            <a:endParaRPr lang="en-CM" sz="1300" kern="100" dirty="0">
              <a:solidFill>
                <a:srgbClr val="000000"/>
              </a:solidFill>
              <a:effectLst/>
              <a:latin typeface="Calibri" panose="020F0502020204030204" pitchFamily="34" charset="0"/>
              <a:ea typeface="Calibri" panose="020F0502020204030204" pitchFamily="34" charset="0"/>
            </a:endParaRPr>
          </a:p>
          <a:p>
            <a:pPr marL="742950" lvl="1" indent="-285750" algn="just">
              <a:lnSpc>
                <a:spcPct val="107000"/>
              </a:lnSpc>
              <a:buFont typeface="Symbol" panose="05050102010706020507" pitchFamily="18" charset="2"/>
              <a:buChar char=""/>
            </a:pPr>
            <a:r>
              <a:rPr lang="en-US" sz="1300" b="1" kern="100" dirty="0">
                <a:solidFill>
                  <a:srgbClr val="000000"/>
                </a:solidFill>
                <a:effectLst/>
                <a:latin typeface="Times New Roman" panose="02020603050405020304" pitchFamily="18" charset="0"/>
                <a:ea typeface="Calibri" panose="020F0502020204030204" pitchFamily="34" charset="0"/>
              </a:rPr>
              <a:t>Video/Audio Streaming</a:t>
            </a:r>
            <a:r>
              <a:rPr lang="en-US" sz="1300" kern="100" dirty="0">
                <a:solidFill>
                  <a:srgbClr val="000000"/>
                </a:solidFill>
                <a:effectLst/>
                <a:latin typeface="Times New Roman" panose="02020603050405020304" pitchFamily="18" charset="0"/>
                <a:ea typeface="Calibri" panose="020F0502020204030204" pitchFamily="34" charset="0"/>
              </a:rPr>
              <a:t>: Real-time communication channels for virtual consultations.</a:t>
            </a:r>
            <a:endParaRPr lang="en-CM" sz="1300" kern="100" dirty="0">
              <a:solidFill>
                <a:srgbClr val="000000"/>
              </a:solidFill>
              <a:effectLst/>
              <a:latin typeface="Calibri" panose="020F0502020204030204" pitchFamily="34" charset="0"/>
              <a:ea typeface="Calibri" panose="020F0502020204030204" pitchFamily="34" charset="0"/>
            </a:endParaRPr>
          </a:p>
          <a:p>
            <a:pPr marL="742950" lvl="1" indent="-285750" algn="just">
              <a:lnSpc>
                <a:spcPct val="107000"/>
              </a:lnSpc>
              <a:spcAft>
                <a:spcPts val="800"/>
              </a:spcAft>
              <a:buFont typeface="Symbol" panose="05050102010706020507" pitchFamily="18" charset="2"/>
              <a:buChar char=""/>
            </a:pPr>
            <a:r>
              <a:rPr lang="en-US" sz="1300" b="1" kern="100" dirty="0">
                <a:solidFill>
                  <a:srgbClr val="000000"/>
                </a:solidFill>
                <a:effectLst/>
                <a:latin typeface="Times New Roman" panose="02020603050405020304" pitchFamily="18" charset="0"/>
                <a:ea typeface="Calibri" panose="020F0502020204030204" pitchFamily="34" charset="0"/>
              </a:rPr>
              <a:t>Chat Messaging</a:t>
            </a:r>
            <a:r>
              <a:rPr lang="en-US" sz="1300" kern="100" dirty="0">
                <a:solidFill>
                  <a:srgbClr val="000000"/>
                </a:solidFill>
                <a:effectLst/>
                <a:latin typeface="Times New Roman" panose="02020603050405020304" pitchFamily="18" charset="0"/>
                <a:ea typeface="Calibri" panose="020F0502020204030204" pitchFamily="34" charset="0"/>
              </a:rPr>
              <a:t>: Text-based communication for quick queries and follow-ups.</a:t>
            </a:r>
            <a:endParaRPr lang="en-CM" sz="1300" kern="100" dirty="0">
              <a:solidFill>
                <a:srgbClr val="000000"/>
              </a:solidFill>
              <a:effectLst/>
              <a:latin typeface="Calibri" panose="020F0502020204030204" pitchFamily="34" charset="0"/>
              <a:ea typeface="Calibri" panose="020F0502020204030204" pitchFamily="34" charset="0"/>
            </a:endParaRPr>
          </a:p>
          <a:p>
            <a:pPr marL="342900" lvl="0" indent="-342900" algn="just">
              <a:lnSpc>
                <a:spcPct val="107000"/>
              </a:lnSpc>
              <a:buFont typeface="Wingdings" panose="05000000000000000000" pitchFamily="2" charset="2"/>
              <a:buChar char=""/>
            </a:pPr>
            <a:r>
              <a:rPr lang="en-US" sz="1300" b="1" u="sng" kern="100" dirty="0">
                <a:solidFill>
                  <a:srgbClr val="000000"/>
                </a:solidFill>
                <a:effectLst/>
                <a:latin typeface="Times New Roman" panose="02020603050405020304" pitchFamily="18" charset="0"/>
                <a:ea typeface="Calibri" panose="020F0502020204030204" pitchFamily="34" charset="0"/>
              </a:rPr>
              <a:t>APIs and Logic</a:t>
            </a:r>
            <a:endParaRPr lang="en-CM" sz="1300" kern="100" dirty="0">
              <a:solidFill>
                <a:srgbClr val="000000"/>
              </a:solidFill>
              <a:effectLst/>
              <a:latin typeface="Calibri" panose="020F0502020204030204" pitchFamily="34" charset="0"/>
              <a:ea typeface="Calibri" panose="020F0502020204030204" pitchFamily="34" charset="0"/>
            </a:endParaRPr>
          </a:p>
          <a:p>
            <a:pPr marL="742950" lvl="1" indent="-285750" algn="just">
              <a:lnSpc>
                <a:spcPct val="107000"/>
              </a:lnSpc>
              <a:buFont typeface="Symbol" panose="05050102010706020507" pitchFamily="18" charset="2"/>
              <a:buChar char=""/>
            </a:pPr>
            <a:r>
              <a:rPr lang="en-US" sz="1300" b="1" kern="100" dirty="0">
                <a:solidFill>
                  <a:srgbClr val="000000"/>
                </a:solidFill>
                <a:effectLst/>
                <a:latin typeface="Times New Roman" panose="02020603050405020304" pitchFamily="18" charset="0"/>
                <a:ea typeface="Calibri" panose="020F0502020204030204" pitchFamily="34" charset="0"/>
              </a:rPr>
              <a:t>Authentication and Authorization</a:t>
            </a:r>
            <a:r>
              <a:rPr lang="en-US" sz="1300" kern="100" dirty="0">
                <a:solidFill>
                  <a:srgbClr val="000000"/>
                </a:solidFill>
                <a:effectLst/>
                <a:latin typeface="Times New Roman" panose="02020603050405020304" pitchFamily="18" charset="0"/>
                <a:ea typeface="Calibri" panose="020F0502020204030204" pitchFamily="34" charset="0"/>
              </a:rPr>
              <a:t>: Secure methods for user registration and access control.</a:t>
            </a:r>
            <a:endParaRPr lang="en-CM" sz="1300" kern="100" dirty="0">
              <a:solidFill>
                <a:srgbClr val="000000"/>
              </a:solidFill>
              <a:effectLst/>
              <a:latin typeface="Calibri" panose="020F0502020204030204" pitchFamily="34" charset="0"/>
              <a:ea typeface="Calibri" panose="020F0502020204030204" pitchFamily="34" charset="0"/>
            </a:endParaRPr>
          </a:p>
          <a:p>
            <a:pPr marL="742950" lvl="1" indent="-285750" algn="just">
              <a:lnSpc>
                <a:spcPct val="107000"/>
              </a:lnSpc>
              <a:buFont typeface="Symbol" panose="05050102010706020507" pitchFamily="18" charset="2"/>
              <a:buChar char=""/>
            </a:pPr>
            <a:r>
              <a:rPr lang="en-US" sz="1300" b="1" kern="100" dirty="0">
                <a:solidFill>
                  <a:srgbClr val="000000"/>
                </a:solidFill>
                <a:effectLst/>
                <a:latin typeface="Times New Roman" panose="02020603050405020304" pitchFamily="18" charset="0"/>
                <a:ea typeface="Calibri" panose="020F0502020204030204" pitchFamily="34" charset="0"/>
              </a:rPr>
              <a:t>Appointment Management</a:t>
            </a:r>
            <a:r>
              <a:rPr lang="en-US" sz="1300" kern="100" dirty="0">
                <a:solidFill>
                  <a:srgbClr val="000000"/>
                </a:solidFill>
                <a:effectLst/>
                <a:latin typeface="Times New Roman" panose="02020603050405020304" pitchFamily="18" charset="0"/>
                <a:ea typeface="Calibri" panose="020F0502020204030204" pitchFamily="34" charset="0"/>
              </a:rPr>
              <a:t>: Functionality to schedule, modify, or cancel appointments.</a:t>
            </a:r>
            <a:endParaRPr lang="en-CM" sz="1300" kern="100" dirty="0">
              <a:solidFill>
                <a:srgbClr val="000000"/>
              </a:solidFill>
              <a:effectLst/>
              <a:latin typeface="Calibri" panose="020F0502020204030204" pitchFamily="34" charset="0"/>
              <a:ea typeface="Calibri" panose="020F0502020204030204" pitchFamily="34" charset="0"/>
            </a:endParaRPr>
          </a:p>
          <a:p>
            <a:pPr marL="742950" lvl="1" indent="-285750" algn="just">
              <a:lnSpc>
                <a:spcPct val="107000"/>
              </a:lnSpc>
              <a:buFont typeface="Symbol" panose="05050102010706020507" pitchFamily="18" charset="2"/>
              <a:buChar char=""/>
            </a:pPr>
            <a:r>
              <a:rPr lang="en-US" sz="1300" b="1" kern="100" dirty="0">
                <a:solidFill>
                  <a:srgbClr val="000000"/>
                </a:solidFill>
                <a:effectLst/>
                <a:latin typeface="Times New Roman" panose="02020603050405020304" pitchFamily="18" charset="0"/>
                <a:ea typeface="Calibri" panose="020F0502020204030204" pitchFamily="34" charset="0"/>
              </a:rPr>
              <a:t>Medical Record Management</a:t>
            </a:r>
            <a:r>
              <a:rPr lang="en-US" sz="1300" kern="100" dirty="0">
                <a:solidFill>
                  <a:srgbClr val="000000"/>
                </a:solidFill>
                <a:effectLst/>
                <a:latin typeface="Times New Roman" panose="02020603050405020304" pitchFamily="18" charset="0"/>
                <a:ea typeface="Calibri" panose="020F0502020204030204" pitchFamily="34" charset="0"/>
              </a:rPr>
              <a:t>: Secure storage and retrieval of patient medical records.</a:t>
            </a:r>
            <a:endParaRPr lang="en-CM" sz="1300" kern="100" dirty="0">
              <a:solidFill>
                <a:srgbClr val="000000"/>
              </a:solidFill>
              <a:effectLst/>
              <a:latin typeface="Calibri" panose="020F0502020204030204" pitchFamily="34" charset="0"/>
              <a:ea typeface="Calibri" panose="020F0502020204030204" pitchFamily="34" charset="0"/>
            </a:endParaRPr>
          </a:p>
          <a:p>
            <a:pPr marL="742950" lvl="1" indent="-285750" algn="just">
              <a:lnSpc>
                <a:spcPct val="107000"/>
              </a:lnSpc>
              <a:buFont typeface="Symbol" panose="05050102010706020507" pitchFamily="18" charset="2"/>
              <a:buChar char=""/>
            </a:pPr>
            <a:r>
              <a:rPr lang="en-US" sz="1300" b="1" kern="100" dirty="0">
                <a:solidFill>
                  <a:srgbClr val="000000"/>
                </a:solidFill>
                <a:effectLst/>
                <a:latin typeface="Times New Roman" panose="02020603050405020304" pitchFamily="18" charset="0"/>
                <a:ea typeface="Calibri" panose="020F0502020204030204" pitchFamily="34" charset="0"/>
              </a:rPr>
              <a:t>Medically Trained Expert System Model API</a:t>
            </a:r>
            <a:r>
              <a:rPr lang="en-US" sz="1300" kern="100" dirty="0">
                <a:solidFill>
                  <a:srgbClr val="000000"/>
                </a:solidFill>
                <a:effectLst/>
                <a:latin typeface="Times New Roman" panose="02020603050405020304" pitchFamily="18" charset="0"/>
                <a:ea typeface="Calibri" panose="020F0502020204030204" pitchFamily="34" charset="0"/>
              </a:rPr>
              <a:t>: for Expert System consultations and user guide through system’s user interface.</a:t>
            </a:r>
            <a:endParaRPr lang="en-CM" sz="1300" kern="100" dirty="0">
              <a:solidFill>
                <a:srgbClr val="000000"/>
              </a:solidFill>
              <a:effectLst/>
              <a:latin typeface="Calibri" panose="020F0502020204030204" pitchFamily="34" charset="0"/>
              <a:ea typeface="Calibri" panose="020F0502020204030204" pitchFamily="34" charset="0"/>
            </a:endParaRPr>
          </a:p>
          <a:p>
            <a:pPr marL="914400" algn="just">
              <a:lnSpc>
                <a:spcPct val="107000"/>
              </a:lnSpc>
            </a:pPr>
            <a:r>
              <a:rPr lang="en-US" sz="1300" kern="100" dirty="0">
                <a:solidFill>
                  <a:srgbClr val="000000"/>
                </a:solidFill>
                <a:effectLst/>
                <a:latin typeface="Times New Roman" panose="02020603050405020304" pitchFamily="18" charset="0"/>
                <a:ea typeface="Calibri" panose="020F0502020204030204" pitchFamily="34" charset="0"/>
              </a:rPr>
              <a:t> </a:t>
            </a:r>
            <a:endParaRPr lang="en-CM" sz="1300" kern="100" dirty="0">
              <a:solidFill>
                <a:srgbClr val="000000"/>
              </a:solidFill>
              <a:effectLst/>
              <a:latin typeface="Calibri" panose="020F0502020204030204" pitchFamily="34" charset="0"/>
              <a:ea typeface="Calibri" panose="020F0502020204030204" pitchFamily="34" charset="0"/>
            </a:endParaRPr>
          </a:p>
          <a:p>
            <a:endParaRPr lang="en-CM" dirty="0"/>
          </a:p>
        </p:txBody>
      </p:sp>
    </p:spTree>
    <p:extLst>
      <p:ext uri="{BB962C8B-B14F-4D97-AF65-F5344CB8AC3E}">
        <p14:creationId xmlns:p14="http://schemas.microsoft.com/office/powerpoint/2010/main" val="4247329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1326-451B-A2D5-EE49-7E7F64907823}"/>
              </a:ext>
            </a:extLst>
          </p:cNvPr>
          <p:cNvSpPr>
            <a:spLocks noGrp="1"/>
          </p:cNvSpPr>
          <p:nvPr>
            <p:ph type="title"/>
          </p:nvPr>
        </p:nvSpPr>
        <p:spPr>
          <a:xfrm>
            <a:off x="1295402" y="1132114"/>
            <a:ext cx="9601196" cy="718456"/>
          </a:xfrm>
        </p:spPr>
        <p:txBody>
          <a:bodyPr>
            <a:normAutofit/>
          </a:bodyPr>
          <a:lstStyle/>
          <a:p>
            <a:r>
              <a:rPr lang="en-US" sz="3200" b="1" dirty="0">
                <a:solidFill>
                  <a:schemeClr val="tx1">
                    <a:lumMod val="85000"/>
                  </a:schemeClr>
                </a:solidFill>
                <a:effectLst/>
                <a:latin typeface="Times New Roman" panose="02020603050405020304" pitchFamily="18" charset="0"/>
                <a:ea typeface="Calibri" panose="020F0502020204030204" pitchFamily="34" charset="0"/>
                <a:cs typeface="Calibri" panose="020F0502020204030204" pitchFamily="34" charset="0"/>
              </a:rPr>
              <a:t>ARCHITECTURAL REQUIREMENTS</a:t>
            </a:r>
            <a:endParaRPr lang="en-CM" sz="3200" dirty="0"/>
          </a:p>
        </p:txBody>
      </p:sp>
      <p:sp>
        <p:nvSpPr>
          <p:cNvPr id="3" name="TextBox 2">
            <a:extLst>
              <a:ext uri="{FF2B5EF4-FFF2-40B4-BE49-F238E27FC236}">
                <a16:creationId xmlns:a16="http://schemas.microsoft.com/office/drawing/2014/main" id="{FBCFB539-D090-0E83-5CB6-2B2FFD5DB3DB}"/>
              </a:ext>
            </a:extLst>
          </p:cNvPr>
          <p:cNvSpPr txBox="1"/>
          <p:nvPr/>
        </p:nvSpPr>
        <p:spPr>
          <a:xfrm>
            <a:off x="1121231" y="2628200"/>
            <a:ext cx="9372598" cy="3887603"/>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US" sz="1300" b="1" u="sng"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Storage and Infrastructure Services</a:t>
            </a:r>
            <a:endParaRPr lang="en-CM"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just">
              <a:lnSpc>
                <a:spcPct val="107000"/>
              </a:lnSpc>
              <a:buFont typeface="Symbol" panose="05050102010706020507" pitchFamily="18" charset="2"/>
              <a:buChar char=""/>
            </a:pPr>
            <a:r>
              <a:rPr lang="en-US" sz="13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Database</a:t>
            </a:r>
            <a:r>
              <a:rPr lang="en-US"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 secure database to store user data, medical records, appointment details, and other relevant information.</a:t>
            </a:r>
            <a:endParaRPr lang="en-CM"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just">
              <a:lnSpc>
                <a:spcPct val="107000"/>
              </a:lnSpc>
              <a:buFont typeface="Symbol" panose="05050102010706020507" pitchFamily="18" charset="2"/>
              <a:buChar char=""/>
            </a:pPr>
            <a:r>
              <a:rPr lang="en-US" sz="13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File Storage:</a:t>
            </a:r>
            <a:r>
              <a:rPr lang="en-US"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For storing and sharing documents, images, and other files.</a:t>
            </a:r>
            <a:endParaRPr lang="en-CM"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just">
              <a:lnSpc>
                <a:spcPct val="107000"/>
              </a:lnSpc>
              <a:spcAft>
                <a:spcPts val="800"/>
              </a:spcAft>
              <a:buFont typeface="Symbol" panose="05050102010706020507" pitchFamily="18" charset="2"/>
              <a:buChar char=""/>
            </a:pPr>
            <a:r>
              <a:rPr lang="en-US" sz="13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Payment Gateway</a:t>
            </a:r>
            <a:r>
              <a:rPr lang="en-US"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To process financial transactions for services rendered.</a:t>
            </a:r>
            <a:endParaRPr lang="en-CM"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Wingdings" panose="05000000000000000000" pitchFamily="2" charset="2"/>
              <a:buChar char=""/>
            </a:pPr>
            <a:r>
              <a:rPr lang="en-US" sz="1300" b="1" u="sng"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Security Measures</a:t>
            </a:r>
            <a:endParaRPr lang="en-CM"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just">
              <a:lnSpc>
                <a:spcPct val="107000"/>
              </a:lnSpc>
              <a:buFont typeface="Symbol" panose="05050102010706020507" pitchFamily="18" charset="2"/>
              <a:buChar char=""/>
            </a:pPr>
            <a:r>
              <a:rPr lang="en-US" sz="13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Data Encryption</a:t>
            </a:r>
            <a:r>
              <a:rPr lang="en-US"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To protect sensitive data during transmission and at rest.</a:t>
            </a:r>
            <a:endParaRPr lang="en-CM"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just">
              <a:lnSpc>
                <a:spcPct val="107000"/>
              </a:lnSpc>
              <a:buFont typeface="Symbol" panose="05050102010706020507" pitchFamily="18" charset="2"/>
              <a:buChar char=""/>
            </a:pPr>
            <a:r>
              <a:rPr lang="en-US" sz="13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Compliance</a:t>
            </a:r>
            <a:r>
              <a:rPr lang="en-US"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Adherence to healthcare regulations like HIPAA for patient data privacy.</a:t>
            </a:r>
            <a:endParaRPr lang="en-CM"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just">
              <a:lnSpc>
                <a:spcPct val="107000"/>
              </a:lnSpc>
              <a:spcAft>
                <a:spcPts val="800"/>
              </a:spcAft>
              <a:buFont typeface="Symbol" panose="05050102010706020507" pitchFamily="18" charset="2"/>
              <a:buChar char=""/>
            </a:pPr>
            <a:r>
              <a:rPr lang="en-US" sz="13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Access Logs and Monitoring</a:t>
            </a:r>
            <a:r>
              <a:rPr lang="en-US"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To track usage and detect any unauthorized access.</a:t>
            </a:r>
            <a:endParaRPr lang="en-CM"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Wingdings" panose="05000000000000000000" pitchFamily="2" charset="2"/>
              <a:buChar char=""/>
            </a:pPr>
            <a:r>
              <a:rPr lang="en-US" sz="1300" b="1" u="sng"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Integration with External Systems</a:t>
            </a:r>
            <a:endParaRPr lang="en-CM"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just">
              <a:lnSpc>
                <a:spcPct val="107000"/>
              </a:lnSpc>
              <a:buFont typeface="Symbol" panose="05050102010706020507" pitchFamily="18" charset="2"/>
              <a:buChar char=""/>
            </a:pPr>
            <a:r>
              <a:rPr lang="en-US" sz="13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Pharmacy Systems</a:t>
            </a:r>
            <a:r>
              <a:rPr lang="en-US"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For sending prescriptions and managing medication orders.</a:t>
            </a:r>
            <a:endParaRPr lang="en-CM"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914400" algn="just">
              <a:lnSpc>
                <a:spcPct val="107000"/>
              </a:lnSpc>
            </a:pPr>
            <a:r>
              <a:rPr lang="en-US"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CM"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Wingdings" panose="05000000000000000000" pitchFamily="2" charset="2"/>
              <a:buChar char=""/>
            </a:pPr>
            <a:r>
              <a:rPr lang="en-US" sz="1300" b="1" u="sng"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Network Architecture</a:t>
            </a:r>
            <a:endParaRPr lang="en-CM"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just">
              <a:lnSpc>
                <a:spcPct val="107000"/>
              </a:lnSpc>
              <a:spcAft>
                <a:spcPts val="800"/>
              </a:spcAft>
              <a:buFont typeface="Symbol" panose="05050102010706020507" pitchFamily="18" charset="2"/>
              <a:buChar char=""/>
            </a:pPr>
            <a:r>
              <a:rPr lang="en-US"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Cloud-based architecture will be used precisely </a:t>
            </a:r>
            <a:r>
              <a:rPr lang="en-US" sz="13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Azure </a:t>
            </a:r>
            <a:r>
              <a:rPr lang="en-US"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where computations will be done over the internet (or the cloud). Azure was chosen due to its high security, high performance (since computing will be independent on the specifications of the user’s device) and its scalability.</a:t>
            </a:r>
            <a:endParaRPr lang="en-CM"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en-CM" dirty="0"/>
          </a:p>
        </p:txBody>
      </p:sp>
    </p:spTree>
    <p:extLst>
      <p:ext uri="{BB962C8B-B14F-4D97-AF65-F5344CB8AC3E}">
        <p14:creationId xmlns:p14="http://schemas.microsoft.com/office/powerpoint/2010/main" val="2171201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5D08A-DFD1-D44F-7FD1-CF30E6063232}"/>
              </a:ext>
            </a:extLst>
          </p:cNvPr>
          <p:cNvSpPr>
            <a:spLocks noGrp="1"/>
          </p:cNvSpPr>
          <p:nvPr>
            <p:ph type="title"/>
          </p:nvPr>
        </p:nvSpPr>
        <p:spPr>
          <a:xfrm>
            <a:off x="1141413" y="609600"/>
            <a:ext cx="9905998" cy="976604"/>
          </a:xfrm>
        </p:spPr>
        <p:txBody>
          <a:bodyPr>
            <a:normAutofit/>
          </a:bodyPr>
          <a:lstStyle/>
          <a:p>
            <a:r>
              <a:rPr lang="en-US" sz="3200" b="1" dirty="0">
                <a:solidFill>
                  <a:schemeClr val="tx1">
                    <a:lumMod val="85000"/>
                  </a:schemeClr>
                </a:solidFill>
                <a:effectLst/>
                <a:latin typeface="Times New Roman" panose="02020603050405020304" pitchFamily="18" charset="0"/>
                <a:ea typeface="Calibri" panose="020F0502020204030204" pitchFamily="34" charset="0"/>
                <a:cs typeface="Calibri" panose="020F0502020204030204" pitchFamily="34" charset="0"/>
              </a:rPr>
              <a:t>ARCHITECTURAL DESIGN</a:t>
            </a:r>
            <a:endParaRPr lang="en-CM" sz="4800" dirty="0">
              <a:solidFill>
                <a:schemeClr val="tx1">
                  <a:lumMod val="85000"/>
                </a:schemeClr>
              </a:solidFill>
            </a:endParaRPr>
          </a:p>
        </p:txBody>
      </p:sp>
      <p:pic>
        <p:nvPicPr>
          <p:cNvPr id="5" name="Picture 4">
            <a:extLst>
              <a:ext uri="{FF2B5EF4-FFF2-40B4-BE49-F238E27FC236}">
                <a16:creationId xmlns:a16="http://schemas.microsoft.com/office/drawing/2014/main" id="{FA3F2608-8346-C11B-B7AC-B9818EAB8430}"/>
              </a:ext>
            </a:extLst>
          </p:cNvPr>
          <p:cNvPicPr>
            <a:picLocks noChangeAspect="1"/>
          </p:cNvPicPr>
          <p:nvPr/>
        </p:nvPicPr>
        <p:blipFill>
          <a:blip r:embed="rId2"/>
          <a:stretch>
            <a:fillRect/>
          </a:stretch>
        </p:blipFill>
        <p:spPr>
          <a:xfrm>
            <a:off x="749526" y="1586204"/>
            <a:ext cx="10689771" cy="4730776"/>
          </a:xfrm>
          <a:prstGeom prst="rect">
            <a:avLst/>
          </a:prstGeom>
        </p:spPr>
      </p:pic>
    </p:spTree>
    <p:extLst>
      <p:ext uri="{BB962C8B-B14F-4D97-AF65-F5344CB8AC3E}">
        <p14:creationId xmlns:p14="http://schemas.microsoft.com/office/powerpoint/2010/main" val="1171694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EC8F1-E81F-A7CD-CF82-4C3BFAD7FBAE}"/>
              </a:ext>
            </a:extLst>
          </p:cNvPr>
          <p:cNvSpPr>
            <a:spLocks noGrp="1"/>
          </p:cNvSpPr>
          <p:nvPr>
            <p:ph type="title"/>
          </p:nvPr>
        </p:nvSpPr>
        <p:spPr>
          <a:xfrm>
            <a:off x="106533" y="781236"/>
            <a:ext cx="11842812" cy="1458112"/>
          </a:xfrm>
        </p:spPr>
        <p:txBody>
          <a:bodyPr>
            <a:normAutofit fontScale="90000"/>
          </a:bodyPr>
          <a:lstStyle/>
          <a:p>
            <a:pPr marL="742950" lvl="1" indent="-285750">
              <a:lnSpc>
                <a:spcPct val="107000"/>
              </a:lnSpc>
              <a:tabLst>
                <a:tab pos="685800" algn="l"/>
              </a:tabLst>
            </a:pPr>
            <a:r>
              <a:rPr lang="en-US" sz="3100" b="1" kern="100" dirty="0">
                <a:solidFill>
                  <a:schemeClr val="tx1"/>
                </a:solidFill>
                <a:effectLst/>
                <a:uFill>
                  <a:solidFill>
                    <a:srgbClr val="000000"/>
                  </a:solidFill>
                </a:uFill>
                <a:latin typeface="Times New Roman" panose="02020603050405020304" pitchFamily="18" charset="0"/>
                <a:ea typeface="Calibri" panose="020F0502020204030204" pitchFamily="34" charset="0"/>
                <a:cs typeface="Calibri" panose="020F0502020204030204" pitchFamily="34" charset="0"/>
              </a:rPr>
              <a:t>INTERNATIONAL QUALITY STANDARDS FOR TELEMEDICINE APPS</a:t>
            </a:r>
            <a:br>
              <a:rPr lang="en-CM" sz="1400" b="1" u="sng" kern="100" dirty="0">
                <a:solidFill>
                  <a:schemeClr val="tx1"/>
                </a:solidFill>
                <a:effectLst/>
                <a:uFill>
                  <a:solidFill>
                    <a:srgbClr val="000000"/>
                  </a:solidFill>
                </a:uFill>
                <a:latin typeface="Calibri" panose="020F0502020204030204" pitchFamily="34" charset="0"/>
                <a:ea typeface="Calibri" panose="020F0502020204030204" pitchFamily="34" charset="0"/>
              </a:rPr>
            </a:br>
            <a:r>
              <a:rPr lang="en-US" sz="1200" b="1" kern="100" dirty="0">
                <a:solidFill>
                  <a:schemeClr val="tx1"/>
                </a:solidFill>
                <a:effectLst/>
                <a:latin typeface="Times New Roman" panose="02020603050405020304" pitchFamily="18" charset="0"/>
                <a:ea typeface="Calibri" panose="020F0502020204030204" pitchFamily="34" charset="0"/>
              </a:rPr>
              <a:t> </a:t>
            </a:r>
            <a:br>
              <a:rPr lang="en-CM" sz="1100" kern="100" dirty="0">
                <a:solidFill>
                  <a:schemeClr val="tx1"/>
                </a:solidFill>
                <a:effectLst/>
                <a:latin typeface="Calibri" panose="020F0502020204030204" pitchFamily="34" charset="0"/>
                <a:ea typeface="Calibri" panose="020F0502020204030204" pitchFamily="34" charset="0"/>
              </a:rPr>
            </a:br>
            <a:endParaRPr lang="en-CM" dirty="0">
              <a:solidFill>
                <a:schemeClr val="tx1"/>
              </a:solidFill>
            </a:endParaRPr>
          </a:p>
        </p:txBody>
      </p:sp>
      <p:sp>
        <p:nvSpPr>
          <p:cNvPr id="6" name="TextBox 5">
            <a:extLst>
              <a:ext uri="{FF2B5EF4-FFF2-40B4-BE49-F238E27FC236}">
                <a16:creationId xmlns:a16="http://schemas.microsoft.com/office/drawing/2014/main" id="{73398392-A707-76A9-DDC3-D07229688B96}"/>
              </a:ext>
            </a:extLst>
          </p:cNvPr>
          <p:cNvSpPr txBox="1"/>
          <p:nvPr/>
        </p:nvSpPr>
        <p:spPr>
          <a:xfrm>
            <a:off x="1272075" y="3093780"/>
            <a:ext cx="9905997" cy="3606885"/>
          </a:xfrm>
          <a:prstGeom prst="rect">
            <a:avLst/>
          </a:prstGeom>
          <a:noFill/>
        </p:spPr>
        <p:txBody>
          <a:bodyPr wrap="square">
            <a:spAutoFit/>
          </a:bodyPr>
          <a:lstStyle/>
          <a:p>
            <a:pPr marL="400050" algn="just">
              <a:lnSpc>
                <a:spcPct val="107000"/>
              </a:lnSpc>
              <a:spcAft>
                <a:spcPts val="900"/>
              </a:spcAft>
            </a:pPr>
            <a:r>
              <a:rPr lang="en-US" sz="1800" b="1" kern="100" dirty="0">
                <a:solidFill>
                  <a:schemeClr val="tx1">
                    <a:lumMod val="85000"/>
                  </a:schemeClr>
                </a:solidFill>
                <a:effectLst/>
                <a:latin typeface="Times New Roman" panose="02020603050405020304" pitchFamily="18" charset="0"/>
                <a:ea typeface="Times New Roman" panose="02020603050405020304" pitchFamily="18" charset="0"/>
              </a:rPr>
              <a:t>Health Insurance Portability and Accountability Act(HIPAA)</a:t>
            </a:r>
          </a:p>
          <a:p>
            <a:pPr marL="400050" algn="just">
              <a:lnSpc>
                <a:spcPct val="107000"/>
              </a:lnSpc>
              <a:spcAft>
                <a:spcPts val="900"/>
              </a:spcAft>
            </a:pPr>
            <a:endParaRPr lang="en-US" sz="1800" b="1" kern="100" dirty="0">
              <a:solidFill>
                <a:schemeClr val="tx1">
                  <a:lumMod val="85000"/>
                </a:schemeClr>
              </a:solidFill>
              <a:effectLst/>
              <a:latin typeface="Times New Roman" panose="02020603050405020304" pitchFamily="18" charset="0"/>
              <a:ea typeface="Times New Roman" panose="02020603050405020304" pitchFamily="18" charset="0"/>
            </a:endParaRPr>
          </a:p>
          <a:p>
            <a:pPr marL="400050" algn="just">
              <a:lnSpc>
                <a:spcPct val="107000"/>
              </a:lnSpc>
              <a:spcAft>
                <a:spcPts val="900"/>
              </a:spcAft>
            </a:pPr>
            <a:r>
              <a:rPr lang="en-US" sz="1800" b="1" kern="100" dirty="0">
                <a:solidFill>
                  <a:schemeClr val="tx1">
                    <a:lumMod val="85000"/>
                  </a:schemeClr>
                </a:solidFill>
                <a:effectLst/>
                <a:latin typeface="Times New Roman" panose="02020603050405020304" pitchFamily="18" charset="0"/>
                <a:ea typeface="Times New Roman" panose="02020603050405020304" pitchFamily="18" charset="0"/>
              </a:rPr>
              <a:t>General Data Protection Regulation (GDPR)</a:t>
            </a:r>
          </a:p>
          <a:p>
            <a:pPr marL="400050" algn="just">
              <a:lnSpc>
                <a:spcPct val="107000"/>
              </a:lnSpc>
              <a:spcAft>
                <a:spcPts val="900"/>
              </a:spcAft>
            </a:pPr>
            <a:endParaRPr lang="en-US" b="1" kern="100" dirty="0">
              <a:solidFill>
                <a:schemeClr val="tx1">
                  <a:lumMod val="85000"/>
                </a:schemeClr>
              </a:solidFill>
              <a:latin typeface="Times New Roman" panose="02020603050405020304" pitchFamily="18" charset="0"/>
              <a:ea typeface="Calibri" panose="020F0502020204030204" pitchFamily="34" charset="0"/>
            </a:endParaRPr>
          </a:p>
          <a:p>
            <a:pPr marL="400050" algn="just">
              <a:lnSpc>
                <a:spcPct val="107000"/>
              </a:lnSpc>
              <a:spcAft>
                <a:spcPts val="900"/>
              </a:spcAft>
            </a:pPr>
            <a:r>
              <a:rPr lang="en-US" sz="1800" b="1" dirty="0">
                <a:solidFill>
                  <a:schemeClr val="tx1">
                    <a:lumMod val="85000"/>
                  </a:schemeClr>
                </a:solidFill>
                <a:effectLst/>
                <a:latin typeface="Times New Roman" panose="02020603050405020304" pitchFamily="18" charset="0"/>
                <a:ea typeface="Times New Roman" panose="02020603050405020304" pitchFamily="18" charset="0"/>
              </a:rPr>
              <a:t>International Organization for Standardization (ISO) 27001</a:t>
            </a:r>
          </a:p>
          <a:p>
            <a:pPr marL="400050" algn="just">
              <a:lnSpc>
                <a:spcPct val="107000"/>
              </a:lnSpc>
              <a:spcAft>
                <a:spcPts val="900"/>
              </a:spcAft>
            </a:pPr>
            <a:endParaRPr lang="en-US" b="1" kern="100" dirty="0">
              <a:solidFill>
                <a:schemeClr val="tx1">
                  <a:lumMod val="85000"/>
                </a:schemeClr>
              </a:solidFill>
              <a:latin typeface="Times New Roman" panose="02020603050405020304" pitchFamily="18" charset="0"/>
              <a:ea typeface="Calibri" panose="020F0502020204030204" pitchFamily="34" charset="0"/>
            </a:endParaRPr>
          </a:p>
          <a:p>
            <a:pPr marL="400050" algn="just">
              <a:lnSpc>
                <a:spcPct val="107000"/>
              </a:lnSpc>
              <a:spcAft>
                <a:spcPts val="900"/>
              </a:spcAft>
            </a:pPr>
            <a:r>
              <a:rPr lang="en-US" sz="1800" b="1" kern="100" dirty="0">
                <a:solidFill>
                  <a:schemeClr val="tx1">
                    <a:lumMod val="85000"/>
                  </a:schemeClr>
                </a:solidFill>
                <a:effectLst/>
                <a:latin typeface="Times New Roman" panose="02020603050405020304" pitchFamily="18" charset="0"/>
                <a:ea typeface="Times New Roman" panose="02020603050405020304" pitchFamily="18" charset="0"/>
              </a:rPr>
              <a:t>Digital Imaging and Communications in Medicine (DICOM):</a:t>
            </a:r>
            <a:endParaRPr lang="en-CM" sz="1800" kern="100" dirty="0">
              <a:solidFill>
                <a:schemeClr val="tx1">
                  <a:lumMod val="85000"/>
                </a:schemeClr>
              </a:solidFill>
              <a:effectLst/>
              <a:latin typeface="Calibri" panose="020F0502020204030204" pitchFamily="34" charset="0"/>
              <a:ea typeface="Calibri" panose="020F0502020204030204" pitchFamily="34" charset="0"/>
            </a:endParaRPr>
          </a:p>
          <a:p>
            <a:pPr marL="400050" algn="just">
              <a:lnSpc>
                <a:spcPct val="107000"/>
              </a:lnSpc>
              <a:spcAft>
                <a:spcPts val="900"/>
              </a:spcAft>
            </a:pPr>
            <a:endParaRPr lang="en-CM" sz="1800" kern="100" dirty="0">
              <a:solidFill>
                <a:schemeClr val="tx1">
                  <a:lumMod val="85000"/>
                </a:schemeClr>
              </a:solidFill>
              <a:effectLst/>
              <a:latin typeface="Calibri" panose="020F0502020204030204" pitchFamily="34" charset="0"/>
              <a:ea typeface="Calibri" panose="020F0502020204030204" pitchFamily="34" charset="0"/>
            </a:endParaRPr>
          </a:p>
          <a:p>
            <a:pPr marL="400050" algn="just">
              <a:lnSpc>
                <a:spcPct val="107000"/>
              </a:lnSpc>
              <a:spcAft>
                <a:spcPts val="900"/>
              </a:spcAft>
            </a:pPr>
            <a:endParaRPr lang="en-CM" sz="1400" kern="100" dirty="0">
              <a:solidFill>
                <a:schemeClr val="tx1">
                  <a:lumMod val="85000"/>
                </a:schemeClr>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9666782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1048</TotalTime>
  <Words>1006</Words>
  <Application>Microsoft Office PowerPoint</Application>
  <PresentationFormat>Widescreen</PresentationFormat>
  <Paragraphs>123</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Garamond</vt:lpstr>
      <vt:lpstr>Segoe UI Symbol</vt:lpstr>
      <vt:lpstr>Symbol</vt:lpstr>
      <vt:lpstr>Times New Roman</vt:lpstr>
      <vt:lpstr>Wingdings</vt:lpstr>
      <vt:lpstr>Organic</vt:lpstr>
      <vt:lpstr>MEDIK</vt:lpstr>
      <vt:lpstr>INTRODUCTION</vt:lpstr>
      <vt:lpstr>   PROJECT DETAILS, REQUIREMENT DESCRIPTION AND STANDARDS ANALYSIS     </vt:lpstr>
      <vt:lpstr> ANALYSIS AND RESEARCH ILLUSTRATION FOR MEDIK </vt:lpstr>
      <vt:lpstr>ARCHITECTURAL REQUIREMENTS</vt:lpstr>
      <vt:lpstr>ARCHITECTURAL REQUIREMENTS</vt:lpstr>
      <vt:lpstr>ARCHITECTURAL REQUIREMENTS</vt:lpstr>
      <vt:lpstr>ARCHITECTURAL DESIGN</vt:lpstr>
      <vt:lpstr>INTERNATIONAL QUALITY STANDARDS FOR TELEMEDICINE APPS   </vt:lpstr>
      <vt:lpstr>SOFTWARE QUALITY MODEL FOR MEDIK TELEMEDICINE APP</vt:lpstr>
      <vt:lpstr>SYSTEM, USER INTERFACE (UI) AND DATABASE DESIGN OF MEDIK         1) SYSTEM DESIGN </vt:lpstr>
      <vt:lpstr>PowerPoint Presentation</vt:lpstr>
      <vt:lpstr>PowerPoint Presentation</vt:lpstr>
      <vt:lpstr>PowerPoint Presentation</vt:lpstr>
      <vt:lpstr>PowerPoint Presentation</vt:lpstr>
      <vt:lpstr>PowerPoint Presentation</vt:lpstr>
      <vt:lpstr>2) UI DESIGN</vt:lpstr>
      <vt:lpstr>PowerPoint Presentation</vt:lpstr>
      <vt:lpstr>UI DESIGN</vt:lpstr>
      <vt:lpstr>PowerPoint Presentation</vt:lpstr>
      <vt:lpstr>PowerPoint Presentation</vt:lpstr>
      <vt:lpstr>PowerPoint Presentation</vt:lpstr>
      <vt:lpstr>UI DESIGN</vt:lpstr>
      <vt:lpstr>PowerPoint Presentation</vt:lpstr>
      <vt:lpstr>PowerPoint Presentation</vt:lpstr>
      <vt:lpstr>PowerPoint Presentation</vt:lpstr>
      <vt:lpstr>3) DATABASE DESIGN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MEDIK</dc:title>
  <dc:creator>Quinuel Ndip-Agbor</dc:creator>
  <cp:lastModifiedBy>Quinuel Ndip-Agbor</cp:lastModifiedBy>
  <cp:revision>4</cp:revision>
  <dcterms:created xsi:type="dcterms:W3CDTF">2024-01-10T05:14:34Z</dcterms:created>
  <dcterms:modified xsi:type="dcterms:W3CDTF">2024-01-11T11:05:00Z</dcterms:modified>
</cp:coreProperties>
</file>